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5" r:id="rId4"/>
    <p:sldId id="259" r:id="rId5"/>
    <p:sldId id="260" r:id="rId6"/>
    <p:sldId id="262" r:id="rId7"/>
    <p:sldId id="261" r:id="rId8"/>
    <p:sldId id="263" r:id="rId9"/>
    <p:sldId id="257" r:id="rId10"/>
    <p:sldId id="258" r:id="rId11"/>
    <p:sldId id="264" r:id="rId12"/>
    <p:sldId id="26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32" d="100"/>
          <a:sy n="132" d="100"/>
        </p:scale>
        <p:origin x="10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lvl1pPr>
          </a:lstStyle>
          <a:p>
            <a:pPr>
              <a:defRPr/>
            </a:pPr>
            <a:fld id="{F28C8952-6A67-4E2C-A637-984BF6591BEE}" type="datetimeFigureOut">
              <a:rPr lang="en-US"/>
              <a:pPr>
                <a:defRPr/>
              </a:pPr>
              <a:t>10/16/2018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6C614A-A2E6-4EB1-B5FF-3BD5FC3E1AC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D9B9AD1D-B7D8-49C5-B103-CD13A7E005BB}" type="datetimeFigureOut">
              <a:rPr lang="en-US"/>
              <a:pPr>
                <a:defRPr/>
              </a:pPr>
              <a:t>10/16/2018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047B4D-2DF1-4E67-9502-B248F6B7B1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05F71135-40B1-4A87-A2A6-5E40F1CF4ED3}" type="datetimeFigureOut">
              <a:rPr lang="en-US"/>
              <a:pPr>
                <a:defRPr/>
              </a:pPr>
              <a:t>10/16/2018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DC7DDC-7E19-42A4-8A19-B15C574AC4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FF3DFBF0-2BA6-4052-8952-319DD686FD3B}" type="datetimeFigureOut">
              <a:rPr lang="en-US"/>
              <a:pPr>
                <a:defRPr/>
              </a:pPr>
              <a:t>10/16/2018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3B2FAA-F818-4533-B241-7D49D9B5C5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1C1E7958-DC9E-4BA9-8656-7D72F0EFE252}" type="datetimeFigureOut">
              <a:rPr lang="en-US"/>
              <a:pPr>
                <a:defRPr/>
              </a:pPr>
              <a:t>10/16/2018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4264F4-9B12-4169-8B71-75B20914F3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6FF1AAF7-6E5C-4A8A-B1E7-3306BD8B2C2B}" type="datetimeFigureOut">
              <a:rPr lang="en-US"/>
              <a:pPr>
                <a:defRPr/>
              </a:pPr>
              <a:t>10/16/2018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61B7C1-EB56-4DAD-93E9-10856C61E2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9710CEB7-2AC1-44FA-8012-E6D105488737}" type="datetimeFigureOut">
              <a:rPr lang="en-US"/>
              <a:pPr>
                <a:defRPr/>
              </a:pPr>
              <a:t>10/16/2018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C608B3-EA8F-4E3B-86D4-B2158674CC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249C8D06-477B-45E1-9C61-79E42391098F}" type="datetimeFigureOut">
              <a:rPr lang="en-US"/>
              <a:pPr>
                <a:defRPr/>
              </a:pPr>
              <a:t>10/16/2018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52ED3F-370C-4E8C-818D-6B2B3D6D2C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FB418C-D8C8-49DB-A731-FA4B84A2826D}" type="datetimeFigureOut">
              <a:rPr lang="en-US"/>
              <a:pPr>
                <a:defRPr/>
              </a:pPr>
              <a:t>10/16/2018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477B22A-2179-4D23-A9AA-2CC5CCEFB9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AE38C609-A1C5-4350-BCDC-86319CB7F99C}" type="datetimeFigureOut">
              <a:rPr lang="en-US"/>
              <a:pPr>
                <a:defRPr/>
              </a:pPr>
              <a:t>10/16/2018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521E5F-97FD-4DF5-B609-C1BE8334B2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713479C-016B-4CBF-9D56-3B1B0587BEE2}" type="datetimeFigureOut">
              <a:rPr lang="en-US"/>
              <a:pPr>
                <a:defRPr/>
              </a:pPr>
              <a:t>10/16/2018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F92B49-D0E3-4E9C-A709-2EC16CDE0E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40B981-A000-4B07-A2B4-1093CECF9BA4}" type="datetimeFigureOut">
              <a:rPr lang="en-US"/>
              <a:pPr>
                <a:defRPr/>
              </a:pPr>
              <a:t>10/16/2018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4832109-698E-4227-B488-60E3B0B380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a:xfrm>
            <a:off x="1109663" y="2767013"/>
            <a:ext cx="6858000" cy="1790700"/>
          </a:xfrm>
        </p:spPr>
        <p:txBody>
          <a:bodyPr/>
          <a:lstStyle/>
          <a:p>
            <a:pPr eaLnBrk="1" hangingPunct="1"/>
            <a:r>
              <a:rPr lang="cs-CZ" dirty="0" smtClean="0"/>
              <a:t>Písemné testy </a:t>
            </a:r>
            <a:r>
              <a:rPr lang="cs-CZ" dirty="0" smtClean="0"/>
              <a:t/>
            </a:r>
            <a:br>
              <a:rPr lang="cs-CZ" dirty="0" smtClean="0"/>
            </a:br>
            <a:r>
              <a:rPr lang="cs-CZ" dirty="0" smtClean="0"/>
              <a:t>z </a:t>
            </a:r>
            <a:r>
              <a:rPr lang="cs-CZ" dirty="0" smtClean="0"/>
              <a:t>anatomie</a:t>
            </a:r>
            <a:endParaRPr lang="en-US" dirty="0" smtClean="0"/>
          </a:p>
        </p:txBody>
      </p:sp>
      <p:sp>
        <p:nvSpPr>
          <p:cNvPr id="13314" name="Podnadpis 2"/>
          <p:cNvSpPr>
            <a:spLocks noGrp="1"/>
          </p:cNvSpPr>
          <p:nvPr>
            <p:ph type="subTitle" idx="1"/>
          </p:nvPr>
        </p:nvSpPr>
        <p:spPr>
          <a:xfrm>
            <a:off x="1011238" y="4976813"/>
            <a:ext cx="6858000" cy="1241425"/>
          </a:xfrm>
        </p:spPr>
        <p:txBody>
          <a:bodyPr/>
          <a:lstStyle/>
          <a:p>
            <a:pPr eaLnBrk="1" hangingPunct="1"/>
            <a:r>
              <a:rPr lang="cs-CZ" smtClean="0"/>
              <a:t>Vysvětlení a vzorové otázky</a:t>
            </a:r>
            <a:endParaRPr lang="en-US" smtClean="0"/>
          </a:p>
        </p:txBody>
      </p:sp>
      <p:pic>
        <p:nvPicPr>
          <p:cNvPr id="13315" name="Obrázek 3"/>
          <p:cNvPicPr>
            <a:picLocks noChangeAspect="1"/>
          </p:cNvPicPr>
          <p:nvPr/>
        </p:nvPicPr>
        <p:blipFill>
          <a:blip r:embed="rId2"/>
          <a:srcRect/>
          <a:stretch>
            <a:fillRect/>
          </a:stretch>
        </p:blipFill>
        <p:spPr bwMode="auto">
          <a:xfrm>
            <a:off x="2443163" y="773113"/>
            <a:ext cx="3992562" cy="954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8663" y="538163"/>
            <a:ext cx="7886700" cy="993775"/>
          </a:xfrm>
        </p:spPr>
        <p:txBody>
          <a:bodyPr>
            <a:normAutofit/>
          </a:bodyPr>
          <a:lstStyle/>
          <a:p>
            <a:pPr algn="ctr" eaLnBrk="1" hangingPunct="1"/>
            <a:r>
              <a:rPr lang="en-US" sz="4000" smtClean="0">
                <a:effectLst>
                  <a:outerShdw blurRad="38100" dist="38100" dir="2700000" algn="tl">
                    <a:srgbClr val="C0C0C0"/>
                  </a:outerShdw>
                </a:effectLst>
              </a:rPr>
              <a:t>Embryolog</a:t>
            </a:r>
            <a:r>
              <a:rPr lang="cs-CZ" sz="4000" smtClean="0">
                <a:effectLst>
                  <a:outerShdw blurRad="38100" dist="38100" dir="2700000" algn="tl">
                    <a:srgbClr val="C0C0C0"/>
                  </a:outerShdw>
                </a:effectLst>
              </a:rPr>
              <a:t>ie / Vývojová anatomie</a:t>
            </a:r>
            <a:endParaRPr lang="en-US" sz="4000" smtClean="0">
              <a:effectLst>
                <a:outerShdw blurRad="38100" dist="38100" dir="2700000" algn="tl">
                  <a:srgbClr val="C0C0C0"/>
                </a:outerShdw>
              </a:effectLst>
            </a:endParaRPr>
          </a:p>
        </p:txBody>
      </p:sp>
      <p:sp>
        <p:nvSpPr>
          <p:cNvPr id="22530" name="Zástupný symbol pro obsah 2"/>
          <p:cNvSpPr>
            <a:spLocks noGrp="1"/>
          </p:cNvSpPr>
          <p:nvPr>
            <p:ph idx="1"/>
          </p:nvPr>
        </p:nvSpPr>
        <p:spPr>
          <a:xfrm>
            <a:off x="517525" y="1931988"/>
            <a:ext cx="7886700" cy="3902075"/>
          </a:xfrm>
        </p:spPr>
        <p:txBody>
          <a:bodyPr/>
          <a:lstStyle/>
          <a:p>
            <a:pPr eaLnBrk="1" hangingPunct="1"/>
            <a:r>
              <a:rPr lang="cs-CZ" smtClean="0"/>
              <a:t>Obvykle </a:t>
            </a:r>
            <a:r>
              <a:rPr lang="en-US" smtClean="0"/>
              <a:t>1-3 </a:t>
            </a:r>
            <a:r>
              <a:rPr lang="cs-CZ" smtClean="0"/>
              <a:t>jednoduché otázky</a:t>
            </a:r>
            <a:r>
              <a:rPr lang="en-US" smtClean="0"/>
              <a:t> </a:t>
            </a:r>
            <a:r>
              <a:rPr lang="cs-CZ" smtClean="0"/>
              <a:t>ohledně embryonálního původu nebo vývojových souvislostí anatomických struktur.</a:t>
            </a:r>
            <a:endParaRPr lang="en-US" smtClean="0"/>
          </a:p>
          <a:p>
            <a:pPr marL="342900" lvl="1" indent="0" eaLnBrk="1" hangingPunct="1">
              <a:buFont typeface="Arial" charset="0"/>
              <a:buNone/>
            </a:pPr>
            <a:endParaRPr lang="cs-CZ" smtClean="0"/>
          </a:p>
          <a:p>
            <a:pPr marL="342900" lvl="1" indent="0" eaLnBrk="1" hangingPunct="1">
              <a:buFont typeface="Arial" charset="0"/>
              <a:buNone/>
            </a:pPr>
            <a:endParaRPr lang="en-US" smtClean="0"/>
          </a:p>
          <a:p>
            <a:pPr marL="342900" lvl="1" indent="0" eaLnBrk="1" hangingPunct="1">
              <a:buFont typeface="Arial" charset="0"/>
              <a:buNone/>
            </a:pPr>
            <a:r>
              <a:rPr lang="cs-CZ" sz="2700" b="1" smtClean="0"/>
              <a:t>Ot</a:t>
            </a:r>
            <a:r>
              <a:rPr lang="en-US" sz="2700" b="1" smtClean="0"/>
              <a:t>: </a:t>
            </a:r>
            <a:r>
              <a:rPr lang="cs-CZ" sz="2700" b="1" smtClean="0"/>
              <a:t>V jakém věku dochází k uzavření distální růstové štěrbiny vřetenní kosti</a:t>
            </a:r>
            <a:r>
              <a:rPr lang="en-US" sz="2700" b="1" smtClean="0"/>
              <a:t>?</a:t>
            </a:r>
          </a:p>
          <a:p>
            <a:pPr marL="342900" lvl="1" indent="0" eaLnBrk="1" hangingPunct="1">
              <a:buFont typeface="Arial" charset="0"/>
              <a:buNone/>
            </a:pPr>
            <a:endParaRPr lang="en-US" sz="2700" smtClean="0"/>
          </a:p>
          <a:p>
            <a:pPr marL="342900" lvl="1" indent="0" eaLnBrk="1" hangingPunct="1">
              <a:buFont typeface="Arial" charset="0"/>
              <a:buNone/>
            </a:pPr>
            <a:r>
              <a:rPr lang="cs-CZ" sz="2700" b="1" smtClean="0">
                <a:solidFill>
                  <a:srgbClr val="0070C0"/>
                </a:solidFill>
              </a:rPr>
              <a:t>Od</a:t>
            </a:r>
            <a:r>
              <a:rPr lang="en-US" sz="2700" b="1" smtClean="0">
                <a:solidFill>
                  <a:srgbClr val="0070C0"/>
                </a:solidFill>
              </a:rPr>
              <a:t>: 17-19 </a:t>
            </a:r>
            <a:r>
              <a:rPr lang="cs-CZ" sz="2700" b="1" smtClean="0">
                <a:solidFill>
                  <a:srgbClr val="0070C0"/>
                </a:solidFill>
              </a:rPr>
              <a:t>let</a:t>
            </a:r>
            <a:endParaRPr lang="en-US" sz="2700" b="1" smtClean="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371475"/>
            <a:ext cx="7886700" cy="993775"/>
          </a:xfrm>
        </p:spPr>
        <p:txBody>
          <a:bodyPr>
            <a:normAutofit/>
          </a:bodyPr>
          <a:lstStyle/>
          <a:p>
            <a:pPr algn="ctr" eaLnBrk="1" hangingPunct="1"/>
            <a:r>
              <a:rPr lang="cs-CZ" smtClean="0">
                <a:effectLst>
                  <a:outerShdw blurRad="38100" dist="38100" dir="2700000" algn="tl">
                    <a:srgbClr val="C0C0C0"/>
                  </a:outerShdw>
                </a:effectLst>
              </a:rPr>
              <a:t>Detailní otázky</a:t>
            </a:r>
            <a:endParaRPr lang="en-US" smtClean="0">
              <a:effectLst>
                <a:outerShdw blurRad="38100" dist="38100" dir="2700000" algn="tl">
                  <a:srgbClr val="C0C0C0"/>
                </a:outerShdw>
              </a:effectLst>
            </a:endParaRPr>
          </a:p>
        </p:txBody>
      </p:sp>
      <p:sp>
        <p:nvSpPr>
          <p:cNvPr id="3" name="Zástupný symbol pro obsah 2"/>
          <p:cNvSpPr>
            <a:spLocks noGrp="1"/>
          </p:cNvSpPr>
          <p:nvPr>
            <p:ph idx="1"/>
          </p:nvPr>
        </p:nvSpPr>
        <p:spPr>
          <a:xfrm>
            <a:off x="280988" y="1762125"/>
            <a:ext cx="8529637" cy="4697413"/>
          </a:xfrm>
        </p:spPr>
        <p:txBody>
          <a:bodyPr>
            <a:normAutofit/>
          </a:bodyPr>
          <a:lstStyle/>
          <a:p>
            <a:pPr eaLnBrk="1" hangingPunct="1"/>
            <a:r>
              <a:rPr lang="cs-CZ" sz="2200" dirty="0" smtClean="0"/>
              <a:t>V testu se může vyskytnout jedna (nebo víc) otázka „do hloubky“. Bývá obtížnější než „běžné“ otázky a pro správnou odpověď </a:t>
            </a:r>
            <a:r>
              <a:rPr lang="cs-CZ" sz="2200" dirty="0" smtClean="0"/>
              <a:t>musejí </a:t>
            </a:r>
            <a:r>
              <a:rPr lang="cs-CZ" sz="2200" dirty="0" smtClean="0"/>
              <a:t>studenti znát danou problematiku skutečně </a:t>
            </a:r>
            <a:r>
              <a:rPr lang="cs-CZ" sz="2200" dirty="0" smtClean="0"/>
              <a:t>podrobně. </a:t>
            </a:r>
            <a:r>
              <a:rPr lang="cs-CZ" sz="2200" dirty="0" smtClean="0"/>
              <a:t>Většinou vyžaduje i propojení s již probranými tématy.</a:t>
            </a:r>
            <a:r>
              <a:rPr lang="en-US" sz="2200" dirty="0" smtClean="0"/>
              <a:t> </a:t>
            </a:r>
          </a:p>
          <a:p>
            <a:pPr eaLnBrk="1" hangingPunct="1"/>
            <a:endParaRPr lang="en-US" dirty="0" smtClean="0"/>
          </a:p>
          <a:p>
            <a:pPr eaLnBrk="1" hangingPunct="1">
              <a:buFont typeface="Arial" charset="0"/>
              <a:buNone/>
            </a:pPr>
            <a:r>
              <a:rPr lang="cs-CZ" sz="2200" b="1" dirty="0" err="1" smtClean="0"/>
              <a:t>Ot</a:t>
            </a:r>
            <a:r>
              <a:rPr lang="en-US" sz="2200" b="1" dirty="0" smtClean="0"/>
              <a:t>: </a:t>
            </a:r>
            <a:r>
              <a:rPr lang="cs-CZ" sz="2200" b="1" dirty="0" smtClean="0"/>
              <a:t>Vyjmenujte kosti (a jejich příslušné části</a:t>
            </a:r>
            <a:r>
              <a:rPr lang="cs-CZ" sz="2200" b="1" dirty="0" smtClean="0"/>
              <a:t>), </a:t>
            </a:r>
            <a:r>
              <a:rPr lang="cs-CZ" sz="2200" b="1" dirty="0" smtClean="0"/>
              <a:t>na které se upíná</a:t>
            </a:r>
            <a:r>
              <a:rPr lang="en-US" sz="2200" b="1" dirty="0" smtClean="0"/>
              <a:t> retinaculum </a:t>
            </a:r>
            <a:r>
              <a:rPr lang="en-US" sz="2200" b="1" dirty="0" err="1" smtClean="0"/>
              <a:t>musculorum</a:t>
            </a:r>
            <a:r>
              <a:rPr lang="en-US" sz="2200" b="1" dirty="0" smtClean="0"/>
              <a:t> </a:t>
            </a:r>
            <a:r>
              <a:rPr lang="en-US" sz="2200" b="1" dirty="0" err="1" smtClean="0"/>
              <a:t>flexorum</a:t>
            </a:r>
            <a:r>
              <a:rPr lang="en-US" sz="2200" b="1" dirty="0" smtClean="0"/>
              <a:t> </a:t>
            </a:r>
            <a:r>
              <a:rPr lang="cs-CZ" sz="2200" b="1" dirty="0" smtClean="0"/>
              <a:t>tvořící ventrální stěnu </a:t>
            </a:r>
            <a:r>
              <a:rPr lang="cs-CZ" sz="2200" b="1" dirty="0" err="1" smtClean="0"/>
              <a:t>canalis</a:t>
            </a:r>
            <a:r>
              <a:rPr lang="cs-CZ" sz="2200" b="1" dirty="0" smtClean="0"/>
              <a:t> </a:t>
            </a:r>
            <a:r>
              <a:rPr lang="cs-CZ" sz="2200" b="1" dirty="0" err="1" smtClean="0"/>
              <a:t>carpi</a:t>
            </a:r>
            <a:r>
              <a:rPr lang="cs-CZ" sz="2200" b="1" dirty="0" smtClean="0"/>
              <a:t>.</a:t>
            </a:r>
            <a:endParaRPr lang="en-US" sz="2200" b="1" dirty="0" smtClean="0"/>
          </a:p>
          <a:p>
            <a:pPr eaLnBrk="1" hangingPunct="1">
              <a:buFont typeface="Arial" charset="0"/>
              <a:buNone/>
            </a:pPr>
            <a:endParaRPr lang="en-US" sz="2200" b="1" dirty="0" smtClean="0"/>
          </a:p>
          <a:p>
            <a:pPr eaLnBrk="1" hangingPunct="1">
              <a:buFont typeface="Arial" charset="0"/>
              <a:buNone/>
            </a:pPr>
            <a:r>
              <a:rPr lang="cs-CZ" sz="2200" b="1" dirty="0" smtClean="0">
                <a:solidFill>
                  <a:srgbClr val="0070C0"/>
                </a:solidFill>
              </a:rPr>
              <a:t>Od</a:t>
            </a:r>
            <a:r>
              <a:rPr lang="en-US" sz="2200" b="1" dirty="0" smtClean="0">
                <a:solidFill>
                  <a:srgbClr val="0070C0"/>
                </a:solidFill>
              </a:rPr>
              <a:t>: </a:t>
            </a:r>
            <a:r>
              <a:rPr lang="en-US" sz="2200" b="1" dirty="0" err="1" smtClean="0">
                <a:solidFill>
                  <a:srgbClr val="0070C0"/>
                </a:solidFill>
              </a:rPr>
              <a:t>Eminentia</a:t>
            </a:r>
            <a:r>
              <a:rPr lang="en-US" sz="2200" b="1" dirty="0" smtClean="0">
                <a:solidFill>
                  <a:srgbClr val="0070C0"/>
                </a:solidFill>
              </a:rPr>
              <a:t> carpi </a:t>
            </a:r>
            <a:r>
              <a:rPr lang="en-US" sz="2200" b="1" dirty="0" err="1" smtClean="0">
                <a:solidFill>
                  <a:srgbClr val="0070C0"/>
                </a:solidFill>
              </a:rPr>
              <a:t>ulnaris</a:t>
            </a:r>
            <a:r>
              <a:rPr lang="en-US" sz="2200" b="1" dirty="0" smtClean="0">
                <a:solidFill>
                  <a:srgbClr val="0070C0"/>
                </a:solidFill>
              </a:rPr>
              <a:t> (</a:t>
            </a:r>
            <a:r>
              <a:rPr lang="cs-CZ" sz="2200" b="1" dirty="0" smtClean="0">
                <a:solidFill>
                  <a:srgbClr val="0070C0"/>
                </a:solidFill>
              </a:rPr>
              <a:t>os </a:t>
            </a:r>
            <a:r>
              <a:rPr lang="en-US" sz="2200" b="1" dirty="0" smtClean="0">
                <a:solidFill>
                  <a:srgbClr val="0070C0"/>
                </a:solidFill>
              </a:rPr>
              <a:t>pisiform</a:t>
            </a:r>
            <a:r>
              <a:rPr lang="cs-CZ" sz="2200" b="1" dirty="0" smtClean="0">
                <a:solidFill>
                  <a:srgbClr val="0070C0"/>
                </a:solidFill>
              </a:rPr>
              <a:t>e</a:t>
            </a:r>
            <a:r>
              <a:rPr lang="en-US" sz="2200" b="1" dirty="0" smtClean="0">
                <a:solidFill>
                  <a:srgbClr val="0070C0"/>
                </a:solidFill>
              </a:rPr>
              <a:t>, </a:t>
            </a:r>
            <a:r>
              <a:rPr lang="en-US" sz="2200" b="1" dirty="0" err="1" smtClean="0">
                <a:solidFill>
                  <a:srgbClr val="0070C0"/>
                </a:solidFill>
              </a:rPr>
              <a:t>hamulus</a:t>
            </a:r>
            <a:r>
              <a:rPr lang="en-US" sz="2200" b="1" dirty="0" smtClean="0">
                <a:solidFill>
                  <a:srgbClr val="0070C0"/>
                </a:solidFill>
              </a:rPr>
              <a:t> </a:t>
            </a:r>
            <a:r>
              <a:rPr lang="en-US" sz="2200" b="1" dirty="0" err="1" smtClean="0">
                <a:solidFill>
                  <a:srgbClr val="0070C0"/>
                </a:solidFill>
              </a:rPr>
              <a:t>ossis</a:t>
            </a:r>
            <a:r>
              <a:rPr lang="en-US" sz="2200" b="1" dirty="0" smtClean="0">
                <a:solidFill>
                  <a:srgbClr val="0070C0"/>
                </a:solidFill>
              </a:rPr>
              <a:t> </a:t>
            </a:r>
            <a:r>
              <a:rPr lang="en-US" sz="2200" b="1" dirty="0" err="1" smtClean="0">
                <a:solidFill>
                  <a:srgbClr val="0070C0"/>
                </a:solidFill>
              </a:rPr>
              <a:t>hamat</a:t>
            </a:r>
            <a:r>
              <a:rPr lang="cs-CZ" sz="2200" b="1" dirty="0" smtClean="0">
                <a:solidFill>
                  <a:srgbClr val="0070C0"/>
                </a:solidFill>
              </a:rPr>
              <a:t>i</a:t>
            </a:r>
            <a:r>
              <a:rPr lang="en-US" sz="2200" b="1" dirty="0" smtClean="0">
                <a:solidFill>
                  <a:srgbClr val="0070C0"/>
                </a:solidFill>
              </a:rPr>
              <a:t>), </a:t>
            </a:r>
            <a:r>
              <a:rPr lang="en-US" sz="2200" b="1" dirty="0" err="1" smtClean="0">
                <a:solidFill>
                  <a:srgbClr val="0070C0"/>
                </a:solidFill>
              </a:rPr>
              <a:t>eminentia</a:t>
            </a:r>
            <a:r>
              <a:rPr lang="en-US" sz="2200" b="1" dirty="0" smtClean="0">
                <a:solidFill>
                  <a:srgbClr val="0070C0"/>
                </a:solidFill>
              </a:rPr>
              <a:t> carpi </a:t>
            </a:r>
            <a:r>
              <a:rPr lang="en-US" sz="2200" b="1" dirty="0" err="1" smtClean="0">
                <a:solidFill>
                  <a:srgbClr val="0070C0"/>
                </a:solidFill>
              </a:rPr>
              <a:t>radialis</a:t>
            </a:r>
            <a:r>
              <a:rPr lang="en-US" sz="2200" b="1" dirty="0" smtClean="0">
                <a:solidFill>
                  <a:srgbClr val="0070C0"/>
                </a:solidFill>
              </a:rPr>
              <a:t> (tuberculum </a:t>
            </a:r>
            <a:r>
              <a:rPr lang="en-US" sz="2200" b="1" dirty="0" err="1" smtClean="0">
                <a:solidFill>
                  <a:srgbClr val="0070C0"/>
                </a:solidFill>
              </a:rPr>
              <a:t>ossis</a:t>
            </a:r>
            <a:r>
              <a:rPr lang="en-US" sz="2200" b="1" dirty="0" smtClean="0">
                <a:solidFill>
                  <a:srgbClr val="0070C0"/>
                </a:solidFill>
              </a:rPr>
              <a:t> </a:t>
            </a:r>
            <a:r>
              <a:rPr lang="en-US" sz="2200" b="1" dirty="0" err="1" smtClean="0">
                <a:solidFill>
                  <a:srgbClr val="0070C0"/>
                </a:solidFill>
              </a:rPr>
              <a:t>scaphoidei</a:t>
            </a:r>
            <a:r>
              <a:rPr lang="en-US" sz="2200" b="1" dirty="0" smtClean="0">
                <a:solidFill>
                  <a:srgbClr val="0070C0"/>
                </a:solidFill>
              </a:rPr>
              <a:t>, tuberculum </a:t>
            </a:r>
            <a:r>
              <a:rPr lang="en-US" sz="2200" b="1" dirty="0" err="1" smtClean="0">
                <a:solidFill>
                  <a:srgbClr val="0070C0"/>
                </a:solidFill>
              </a:rPr>
              <a:t>ossis</a:t>
            </a:r>
            <a:r>
              <a:rPr lang="en-US" sz="2200" b="1" dirty="0" smtClean="0">
                <a:solidFill>
                  <a:srgbClr val="0070C0"/>
                </a:solidFill>
              </a:rPr>
              <a:t> trapezii) </a:t>
            </a:r>
            <a:r>
              <a:rPr lang="cs-CZ" sz="2200" b="1" dirty="0" smtClean="0">
                <a:solidFill>
                  <a:srgbClr val="0070C0"/>
                </a:solidFill>
              </a:rPr>
              <a:t>   </a:t>
            </a:r>
            <a:endParaRPr lang="en-US" sz="2200" b="1" dirty="0" smtClean="0">
              <a:solidFill>
                <a:srgbClr val="0070C0"/>
              </a:solidFill>
            </a:endParaRPr>
          </a:p>
          <a:p>
            <a:pPr eaLnBrk="1" hangingPunct="1">
              <a:buFont typeface="Arial" charset="0"/>
              <a:buNone/>
            </a:pPr>
            <a:endParaRPr lang="en-US" sz="2200" b="1" dirty="0" smtClean="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0636" y="392340"/>
            <a:ext cx="7886700" cy="811213"/>
          </a:xfrm>
        </p:spPr>
        <p:txBody>
          <a:bodyPr>
            <a:normAutofit/>
          </a:bodyPr>
          <a:lstStyle/>
          <a:p>
            <a:pPr algn="ctr" eaLnBrk="1" hangingPunct="1"/>
            <a:r>
              <a:rPr lang="cs-CZ" dirty="0" smtClean="0">
                <a:effectLst>
                  <a:outerShdw blurRad="38100" dist="38100" dir="2700000" algn="tl">
                    <a:srgbClr val="C0C0C0"/>
                  </a:outerShdw>
                </a:effectLst>
              </a:rPr>
              <a:t>Obrázky ke kreslení</a:t>
            </a:r>
            <a:endParaRPr lang="en-US" dirty="0" smtClean="0">
              <a:effectLst>
                <a:outerShdw blurRad="38100" dist="38100" dir="2700000" algn="tl">
                  <a:srgbClr val="C0C0C0"/>
                </a:outerShdw>
              </a:effectLst>
            </a:endParaRPr>
          </a:p>
        </p:txBody>
      </p:sp>
      <p:sp>
        <p:nvSpPr>
          <p:cNvPr id="3" name="Zástupný symbol pro obsah 2"/>
          <p:cNvSpPr>
            <a:spLocks noGrp="1"/>
          </p:cNvSpPr>
          <p:nvPr>
            <p:ph idx="1"/>
          </p:nvPr>
        </p:nvSpPr>
        <p:spPr>
          <a:xfrm>
            <a:off x="297996" y="1567544"/>
            <a:ext cx="8577263" cy="5530396"/>
          </a:xfrm>
        </p:spPr>
        <p:txBody>
          <a:bodyPr>
            <a:normAutofit/>
          </a:bodyPr>
          <a:lstStyle/>
          <a:p>
            <a:pPr eaLnBrk="1" hangingPunct="1">
              <a:lnSpc>
                <a:spcPct val="70000"/>
              </a:lnSpc>
            </a:pPr>
            <a:r>
              <a:rPr lang="cs-CZ" sz="2200" dirty="0" smtClean="0"/>
              <a:t>Obrázek je obvykle hodnocen 2-3 body</a:t>
            </a:r>
            <a:r>
              <a:rPr lang="en-US" sz="2200" dirty="0" smtClean="0"/>
              <a:t>. </a:t>
            </a:r>
            <a:endParaRPr lang="cs-CZ" sz="2200" dirty="0" smtClean="0"/>
          </a:p>
          <a:p>
            <a:pPr eaLnBrk="1" hangingPunct="1">
              <a:lnSpc>
                <a:spcPct val="70000"/>
              </a:lnSpc>
            </a:pPr>
            <a:r>
              <a:rPr lang="cs-CZ" sz="2200" dirty="0" smtClean="0"/>
              <a:t>Je vybrán ze seznamu </a:t>
            </a:r>
            <a:r>
              <a:rPr lang="cs-CZ" sz="2200" dirty="0" smtClean="0"/>
              <a:t>obrázků </a:t>
            </a:r>
            <a:r>
              <a:rPr lang="cs-CZ" sz="2200" dirty="0" smtClean="0"/>
              <a:t>ke kreslení. Principem je ukázat hlavní anatomické vztahy a </a:t>
            </a:r>
            <a:r>
              <a:rPr lang="cs-CZ" sz="2200" dirty="0" smtClean="0"/>
              <a:t>jejich </a:t>
            </a:r>
            <a:r>
              <a:rPr lang="cs-CZ" sz="2200" dirty="0" smtClean="0"/>
              <a:t>vzájemné propojení. Obrázek musí mít správné proporce a musí být </a:t>
            </a:r>
            <a:r>
              <a:rPr lang="cs-CZ" sz="2200" dirty="0" smtClean="0"/>
              <a:t>popsán</a:t>
            </a:r>
            <a:r>
              <a:rPr lang="cs-CZ" sz="2200" dirty="0" smtClean="0"/>
              <a:t>.</a:t>
            </a:r>
            <a:r>
              <a:rPr lang="en-US" sz="2200" dirty="0" smtClean="0"/>
              <a:t> </a:t>
            </a:r>
          </a:p>
          <a:p>
            <a:pPr eaLnBrk="1" hangingPunct="1">
              <a:lnSpc>
                <a:spcPct val="70000"/>
              </a:lnSpc>
            </a:pPr>
            <a:endParaRPr lang="en-US" sz="700" dirty="0" smtClean="0"/>
          </a:p>
          <a:p>
            <a:pPr eaLnBrk="1" hangingPunct="1">
              <a:lnSpc>
                <a:spcPct val="70000"/>
              </a:lnSpc>
              <a:buFont typeface="Arial" charset="0"/>
              <a:buNone/>
            </a:pPr>
            <a:r>
              <a:rPr lang="cs-CZ" sz="2200" b="1" dirty="0" err="1" smtClean="0"/>
              <a:t>Ot</a:t>
            </a:r>
            <a:r>
              <a:rPr lang="en-US" sz="2200" b="1" dirty="0" smtClean="0"/>
              <a:t>: </a:t>
            </a:r>
            <a:r>
              <a:rPr lang="cs-CZ" sz="2200" b="1" dirty="0" smtClean="0"/>
              <a:t>Nakresli kosti ruky</a:t>
            </a:r>
            <a:r>
              <a:rPr lang="en-US" sz="2200" b="1" dirty="0" smtClean="0"/>
              <a:t>. </a:t>
            </a:r>
          </a:p>
          <a:p>
            <a:pPr eaLnBrk="1" hangingPunct="1">
              <a:lnSpc>
                <a:spcPct val="70000"/>
              </a:lnSpc>
              <a:buFont typeface="Arial" charset="0"/>
              <a:buNone/>
            </a:pPr>
            <a:endParaRPr lang="en-US" sz="800" dirty="0" smtClean="0"/>
          </a:p>
          <a:p>
            <a:pPr eaLnBrk="1" hangingPunct="1">
              <a:lnSpc>
                <a:spcPct val="70000"/>
              </a:lnSpc>
            </a:pPr>
            <a:r>
              <a:rPr lang="cs-CZ" sz="1900" dirty="0" smtClean="0">
                <a:solidFill>
                  <a:srgbClr val="0070C0"/>
                </a:solidFill>
              </a:rPr>
              <a:t>Všech 8 zápěstních kůstek musí být správně </a:t>
            </a:r>
            <a:r>
              <a:rPr lang="cs-CZ" sz="1900" dirty="0" smtClean="0">
                <a:solidFill>
                  <a:srgbClr val="0070C0"/>
                </a:solidFill>
              </a:rPr>
              <a:t>umístěno </a:t>
            </a:r>
            <a:r>
              <a:rPr lang="cs-CZ" sz="1900" dirty="0" smtClean="0">
                <a:solidFill>
                  <a:srgbClr val="0070C0"/>
                </a:solidFill>
              </a:rPr>
              <a:t>a popsáno.</a:t>
            </a:r>
            <a:endParaRPr lang="en-US" sz="1900" dirty="0" smtClean="0">
              <a:solidFill>
                <a:srgbClr val="0070C0"/>
              </a:solidFill>
            </a:endParaRPr>
          </a:p>
          <a:p>
            <a:pPr eaLnBrk="1" hangingPunct="1">
              <a:lnSpc>
                <a:spcPct val="70000"/>
              </a:lnSpc>
            </a:pPr>
            <a:r>
              <a:rPr lang="cs-CZ" sz="1900" dirty="0" smtClean="0">
                <a:solidFill>
                  <a:srgbClr val="0070C0"/>
                </a:solidFill>
              </a:rPr>
              <a:t>Záprstní </a:t>
            </a:r>
            <a:r>
              <a:rPr lang="cs-CZ" sz="1900" dirty="0" smtClean="0">
                <a:solidFill>
                  <a:srgbClr val="0070C0"/>
                </a:solidFill>
              </a:rPr>
              <a:t>kosti se musejí </a:t>
            </a:r>
            <a:r>
              <a:rPr lang="cs-CZ" sz="1900" dirty="0" smtClean="0">
                <a:solidFill>
                  <a:srgbClr val="0070C0"/>
                </a:solidFill>
              </a:rPr>
              <a:t>připojovat ke svým příslušným zápěstním </a:t>
            </a:r>
            <a:r>
              <a:rPr lang="cs-CZ" sz="1900" dirty="0" smtClean="0">
                <a:solidFill>
                  <a:srgbClr val="0070C0"/>
                </a:solidFill>
              </a:rPr>
              <a:t>kostem.</a:t>
            </a:r>
            <a:endParaRPr lang="en-US" sz="1900" dirty="0" smtClean="0">
              <a:solidFill>
                <a:srgbClr val="0070C0"/>
              </a:solidFill>
            </a:endParaRPr>
          </a:p>
          <a:p>
            <a:pPr eaLnBrk="1" hangingPunct="1">
              <a:lnSpc>
                <a:spcPct val="70000"/>
              </a:lnSpc>
            </a:pPr>
            <a:r>
              <a:rPr lang="cs-CZ" sz="1900" dirty="0" smtClean="0">
                <a:solidFill>
                  <a:srgbClr val="0070C0"/>
                </a:solidFill>
              </a:rPr>
              <a:t>Vřetenní a loketní kost jsou </a:t>
            </a:r>
            <a:r>
              <a:rPr lang="cs-CZ" sz="1900" dirty="0" smtClean="0">
                <a:solidFill>
                  <a:srgbClr val="0070C0"/>
                </a:solidFill>
              </a:rPr>
              <a:t>ve správné anatomické </a:t>
            </a:r>
            <a:r>
              <a:rPr lang="cs-CZ" sz="1900" dirty="0" smtClean="0">
                <a:solidFill>
                  <a:srgbClr val="0070C0"/>
                </a:solidFill>
              </a:rPr>
              <a:t>poloze vůči </a:t>
            </a:r>
            <a:r>
              <a:rPr lang="cs-CZ" sz="1900" dirty="0" smtClean="0">
                <a:solidFill>
                  <a:srgbClr val="0070C0"/>
                </a:solidFill>
              </a:rPr>
              <a:t>sobě navzájem i vůči proximální řadě zápěstních </a:t>
            </a:r>
            <a:r>
              <a:rPr lang="cs-CZ" sz="1900" dirty="0" smtClean="0">
                <a:solidFill>
                  <a:srgbClr val="0070C0"/>
                </a:solidFill>
              </a:rPr>
              <a:t>kostí</a:t>
            </a:r>
            <a:r>
              <a:rPr lang="en-US" sz="1900" dirty="0" smtClean="0">
                <a:solidFill>
                  <a:srgbClr val="0070C0"/>
                </a:solidFill>
              </a:rPr>
              <a:t>.</a:t>
            </a:r>
            <a:endParaRPr lang="en-US" sz="1900" dirty="0" smtClean="0">
              <a:solidFill>
                <a:srgbClr val="0070C0"/>
              </a:solidFill>
            </a:endParaRPr>
          </a:p>
          <a:p>
            <a:pPr eaLnBrk="1" hangingPunct="1">
              <a:lnSpc>
                <a:spcPct val="70000"/>
              </a:lnSpc>
            </a:pPr>
            <a:endParaRPr lang="en-US" sz="1900" dirty="0" smtClean="0">
              <a:solidFill>
                <a:srgbClr val="0070C0"/>
              </a:solidFill>
            </a:endParaRPr>
          </a:p>
          <a:p>
            <a:pPr eaLnBrk="1" hangingPunct="1">
              <a:lnSpc>
                <a:spcPct val="70000"/>
              </a:lnSpc>
              <a:buFont typeface="Arial" charset="0"/>
              <a:buNone/>
            </a:pPr>
            <a:endParaRPr lang="en-US" sz="2200" dirty="0" smtClean="0">
              <a:solidFill>
                <a:srgbClr val="C00000"/>
              </a:solidFill>
            </a:endParaRPr>
          </a:p>
          <a:p>
            <a:pPr eaLnBrk="1" hangingPunct="1">
              <a:lnSpc>
                <a:spcPct val="70000"/>
              </a:lnSpc>
              <a:buFont typeface="Arial" charset="0"/>
              <a:buNone/>
            </a:pPr>
            <a:r>
              <a:rPr lang="cs-CZ" sz="2200" dirty="0" smtClean="0">
                <a:solidFill>
                  <a:srgbClr val="C00000"/>
                </a:solidFill>
              </a:rPr>
              <a:t>Závažné chyby</a:t>
            </a:r>
            <a:r>
              <a:rPr lang="en-US" sz="2200" dirty="0" smtClean="0">
                <a:solidFill>
                  <a:srgbClr val="C00000"/>
                </a:solidFill>
              </a:rPr>
              <a:t> = 0 </a:t>
            </a:r>
            <a:r>
              <a:rPr lang="cs-CZ" sz="2200" dirty="0" smtClean="0">
                <a:solidFill>
                  <a:srgbClr val="C00000"/>
                </a:solidFill>
              </a:rPr>
              <a:t>bodů</a:t>
            </a:r>
            <a:r>
              <a:rPr lang="en-US" sz="2200" dirty="0" smtClean="0">
                <a:solidFill>
                  <a:srgbClr val="C00000"/>
                </a:solidFill>
              </a:rPr>
              <a:t> (</a:t>
            </a:r>
            <a:r>
              <a:rPr lang="cs-CZ" sz="2200" dirty="0" smtClean="0">
                <a:solidFill>
                  <a:srgbClr val="C00000"/>
                </a:solidFill>
              </a:rPr>
              <a:t>žádné částečné body</a:t>
            </a:r>
            <a:r>
              <a:rPr lang="en-US" sz="2200" dirty="0" smtClean="0">
                <a:solidFill>
                  <a:srgbClr val="C00000"/>
                </a:solidFill>
              </a:rPr>
              <a:t>!).          </a:t>
            </a:r>
          </a:p>
          <a:p>
            <a:pPr eaLnBrk="1" hangingPunct="1">
              <a:lnSpc>
                <a:spcPct val="70000"/>
              </a:lnSpc>
              <a:buFont typeface="Arial" charset="0"/>
              <a:buNone/>
            </a:pPr>
            <a:r>
              <a:rPr lang="cs-CZ" sz="2200" dirty="0" smtClean="0">
                <a:solidFill>
                  <a:srgbClr val="C00000"/>
                </a:solidFill>
              </a:rPr>
              <a:t>Menší chyby</a:t>
            </a:r>
            <a:r>
              <a:rPr lang="en-US" sz="2200" dirty="0" smtClean="0">
                <a:solidFill>
                  <a:srgbClr val="C00000"/>
                </a:solidFill>
              </a:rPr>
              <a:t> = </a:t>
            </a:r>
            <a:r>
              <a:rPr lang="cs-CZ" sz="2200" dirty="0" smtClean="0">
                <a:solidFill>
                  <a:srgbClr val="C00000"/>
                </a:solidFill>
              </a:rPr>
              <a:t>postupná ztráta bodů</a:t>
            </a:r>
            <a:r>
              <a:rPr lang="en-US" sz="2200" dirty="0" smtClean="0">
                <a:solidFill>
                  <a:srgbClr val="C00000"/>
                </a:solidFill>
              </a:rPr>
              <a:t>.</a:t>
            </a:r>
          </a:p>
          <a:p>
            <a:pPr eaLnBrk="1" hangingPunct="1">
              <a:lnSpc>
                <a:spcPct val="70000"/>
              </a:lnSpc>
            </a:pPr>
            <a:endParaRPr lang="en-US" sz="2200" dirty="0" smtClean="0">
              <a:solidFill>
                <a:srgbClr val="0070C0"/>
              </a:solidFill>
            </a:endParaRPr>
          </a:p>
          <a:p>
            <a:pPr eaLnBrk="1" hangingPunct="1">
              <a:lnSpc>
                <a:spcPct val="70000"/>
              </a:lnSpc>
            </a:pPr>
            <a:endParaRPr 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pPr algn="ctr" eaLnBrk="1" hangingPunct="1"/>
            <a:r>
              <a:rPr lang="cs-CZ" dirty="0" smtClean="0">
                <a:effectLst>
                  <a:outerShdw blurRad="38100" dist="38100" dir="2700000" algn="tl">
                    <a:srgbClr val="000000">
                      <a:alpha val="43137"/>
                    </a:srgbClr>
                  </a:outerShdw>
                </a:effectLst>
              </a:rPr>
              <a:t>Upozornění</a:t>
            </a:r>
            <a:endParaRPr lang="en-US" dirty="0" smtClean="0">
              <a:effectLst>
                <a:outerShdw blurRad="38100" dist="38100" dir="2700000" algn="tl">
                  <a:srgbClr val="000000">
                    <a:alpha val="43137"/>
                  </a:srgbClr>
                </a:outerShdw>
              </a:effectLst>
            </a:endParaRPr>
          </a:p>
        </p:txBody>
      </p:sp>
      <p:sp>
        <p:nvSpPr>
          <p:cNvPr id="14338" name="Rectangle 3"/>
          <p:cNvSpPr>
            <a:spLocks noGrp="1"/>
          </p:cNvSpPr>
          <p:nvPr>
            <p:ph type="body" idx="1"/>
          </p:nvPr>
        </p:nvSpPr>
        <p:spPr>
          <a:xfrm>
            <a:off x="628650" y="2039257"/>
            <a:ext cx="7886700" cy="4268334"/>
          </a:xfrm>
        </p:spPr>
        <p:txBody>
          <a:bodyPr/>
          <a:lstStyle/>
          <a:p>
            <a:pPr marL="0" indent="0" algn="ctr" eaLnBrk="1" hangingPunct="1">
              <a:buNone/>
            </a:pPr>
            <a:r>
              <a:rPr lang="cs-CZ" sz="3200" dirty="0" smtClean="0"/>
              <a:t>Prosím, </a:t>
            </a:r>
            <a:r>
              <a:rPr lang="cs-CZ" sz="3200" dirty="0" smtClean="0"/>
              <a:t>mějte na </a:t>
            </a:r>
            <a:r>
              <a:rPr lang="cs-CZ" sz="3200" dirty="0" smtClean="0"/>
              <a:t>paměti, </a:t>
            </a:r>
            <a:br>
              <a:rPr lang="cs-CZ" sz="3200" dirty="0" smtClean="0"/>
            </a:br>
            <a:r>
              <a:rPr lang="cs-CZ" sz="3200" dirty="0" smtClean="0"/>
              <a:t>že </a:t>
            </a:r>
            <a:r>
              <a:rPr lang="cs-CZ" sz="3200" dirty="0" smtClean="0"/>
              <a:t>konkrétní test </a:t>
            </a:r>
            <a:r>
              <a:rPr lang="cs-CZ" sz="3200" dirty="0" smtClean="0"/>
              <a:t/>
            </a:r>
            <a:br>
              <a:rPr lang="cs-CZ" sz="3200" dirty="0" smtClean="0"/>
            </a:br>
            <a:r>
              <a:rPr lang="cs-CZ" sz="3200" dirty="0" smtClean="0"/>
              <a:t>nemusí </a:t>
            </a:r>
            <a:r>
              <a:rPr lang="cs-CZ" sz="3200" dirty="0" smtClean="0"/>
              <a:t>nezbytně obsahovat </a:t>
            </a:r>
            <a:r>
              <a:rPr lang="cs-CZ" sz="3200" dirty="0" smtClean="0"/>
              <a:t/>
            </a:r>
            <a:br>
              <a:rPr lang="cs-CZ" sz="3200" dirty="0" smtClean="0"/>
            </a:br>
            <a:r>
              <a:rPr lang="cs-CZ" sz="3200" dirty="0" smtClean="0"/>
              <a:t>všechny druhy otázek </a:t>
            </a:r>
            <a:br>
              <a:rPr lang="cs-CZ" sz="3200" dirty="0" smtClean="0"/>
            </a:br>
            <a:r>
              <a:rPr lang="cs-CZ" sz="3200" dirty="0" smtClean="0"/>
              <a:t>uvedených </a:t>
            </a:r>
            <a:r>
              <a:rPr lang="cs-CZ" sz="3200" dirty="0" smtClean="0"/>
              <a:t>v této </a:t>
            </a:r>
            <a:r>
              <a:rPr lang="cs-CZ" sz="3200" dirty="0" smtClean="0"/>
              <a:t>modelové prezentaci</a:t>
            </a:r>
            <a:r>
              <a:rPr lang="cs-CZ" sz="3200" dirty="0" smtClean="0"/>
              <a:t>.</a:t>
            </a:r>
            <a:endParaRPr lang="en-US" sz="3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100" y="569913"/>
            <a:ext cx="8761413" cy="993775"/>
          </a:xfrm>
        </p:spPr>
        <p:txBody>
          <a:bodyPr>
            <a:noAutofit/>
          </a:bodyPr>
          <a:lstStyle/>
          <a:p>
            <a:pPr algn="ctr" eaLnBrk="1" hangingPunct="1"/>
            <a:r>
              <a:rPr lang="cs-CZ" dirty="0" smtClean="0">
                <a:effectLst>
                  <a:outerShdw blurRad="38100" dist="38100" dir="2700000" algn="tl">
                    <a:srgbClr val="C0C0C0"/>
                  </a:outerShdw>
                </a:effectLst>
              </a:rPr>
              <a:t>Obecná</a:t>
            </a:r>
            <a:r>
              <a:rPr lang="cs-CZ" dirty="0" smtClean="0">
                <a:effectLst>
                  <a:outerShdw blurRad="38100" dist="38100" dir="2700000" algn="tl">
                    <a:srgbClr val="C0C0C0"/>
                  </a:outerShdw>
                </a:effectLst>
              </a:rPr>
              <a:t> anatomie</a:t>
            </a:r>
            <a:endParaRPr lang="en-US" dirty="0" smtClean="0">
              <a:effectLst>
                <a:outerShdw blurRad="38100" dist="38100" dir="2700000" algn="tl">
                  <a:srgbClr val="C0C0C0"/>
                </a:outerShdw>
              </a:effectLst>
            </a:endParaRPr>
          </a:p>
        </p:txBody>
      </p:sp>
      <p:sp>
        <p:nvSpPr>
          <p:cNvPr id="15362" name="Zástupný symbol pro obsah 2"/>
          <p:cNvSpPr>
            <a:spLocks noGrp="1"/>
          </p:cNvSpPr>
          <p:nvPr>
            <p:ph idx="1"/>
          </p:nvPr>
        </p:nvSpPr>
        <p:spPr>
          <a:xfrm>
            <a:off x="515938" y="2260600"/>
            <a:ext cx="8351837" cy="3263900"/>
          </a:xfrm>
        </p:spPr>
        <p:txBody>
          <a:bodyPr/>
          <a:lstStyle/>
          <a:p>
            <a:pPr eaLnBrk="1" hangingPunct="1"/>
            <a:r>
              <a:rPr lang="cs-CZ" smtClean="0"/>
              <a:t>Otázky na témata probírané zejména na přednáškách</a:t>
            </a:r>
            <a:r>
              <a:rPr lang="en-US" smtClean="0"/>
              <a:t> </a:t>
            </a:r>
          </a:p>
          <a:p>
            <a:pPr eaLnBrk="1" hangingPunct="1"/>
            <a:endParaRPr lang="en-US" smtClean="0"/>
          </a:p>
          <a:p>
            <a:pPr eaLnBrk="1" hangingPunct="1"/>
            <a:endParaRPr lang="en-US" smtClean="0"/>
          </a:p>
          <a:p>
            <a:pPr marL="342900" lvl="1" indent="0" eaLnBrk="1" hangingPunct="1">
              <a:buFont typeface="Arial" charset="0"/>
              <a:buNone/>
            </a:pPr>
            <a:r>
              <a:rPr lang="cs-CZ" sz="3300" b="1" smtClean="0"/>
              <a:t>Ot</a:t>
            </a:r>
            <a:r>
              <a:rPr lang="en-US" sz="3300" b="1" smtClean="0"/>
              <a:t>: </a:t>
            </a:r>
            <a:r>
              <a:rPr lang="cs-CZ" sz="3300" b="1" smtClean="0"/>
              <a:t>Uveďte příklad ploché kosti</a:t>
            </a:r>
            <a:r>
              <a:rPr lang="en-US" sz="3300" b="1" smtClean="0"/>
              <a:t>.</a:t>
            </a:r>
          </a:p>
          <a:p>
            <a:pPr marL="342900" lvl="1" indent="0" eaLnBrk="1" hangingPunct="1">
              <a:buFont typeface="Arial" charset="0"/>
              <a:buNone/>
            </a:pPr>
            <a:endParaRPr lang="en-US" smtClean="0"/>
          </a:p>
          <a:p>
            <a:pPr marL="342900" lvl="1" indent="0" eaLnBrk="1" hangingPunct="1">
              <a:buFont typeface="Arial" charset="0"/>
              <a:buNone/>
            </a:pPr>
            <a:r>
              <a:rPr lang="cs-CZ" sz="3300" b="1" smtClean="0">
                <a:solidFill>
                  <a:srgbClr val="0070C0"/>
                </a:solidFill>
              </a:rPr>
              <a:t>Od</a:t>
            </a:r>
            <a:r>
              <a:rPr lang="en-US" sz="3300" b="1" smtClean="0">
                <a:solidFill>
                  <a:srgbClr val="0070C0"/>
                </a:solidFill>
              </a:rPr>
              <a:t>: Scapula.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6588" y="236538"/>
            <a:ext cx="7886700" cy="931862"/>
          </a:xfrm>
        </p:spPr>
        <p:txBody>
          <a:bodyPr>
            <a:normAutofit/>
          </a:bodyPr>
          <a:lstStyle/>
          <a:p>
            <a:pPr algn="ctr" eaLnBrk="1" hangingPunct="1"/>
            <a:r>
              <a:rPr lang="en-US" dirty="0" smtClean="0">
                <a:effectLst>
                  <a:outerShdw blurRad="38100" dist="38100" dir="2700000" algn="tl">
                    <a:srgbClr val="C0C0C0"/>
                  </a:outerShdw>
                </a:effectLst>
              </a:rPr>
              <a:t>S</a:t>
            </a:r>
            <a:r>
              <a:rPr lang="cs-CZ" dirty="0" err="1" smtClean="0">
                <a:effectLst>
                  <a:outerShdw blurRad="38100" dist="38100" dir="2700000" algn="tl">
                    <a:srgbClr val="C0C0C0"/>
                  </a:outerShdw>
                </a:effectLst>
              </a:rPr>
              <a:t>ystematická</a:t>
            </a:r>
            <a:r>
              <a:rPr lang="en-US" dirty="0" smtClean="0">
                <a:effectLst>
                  <a:outerShdw blurRad="38100" dist="38100" dir="2700000" algn="tl">
                    <a:srgbClr val="C0C0C0"/>
                  </a:outerShdw>
                </a:effectLst>
              </a:rPr>
              <a:t> </a:t>
            </a:r>
            <a:r>
              <a:rPr lang="en-US" dirty="0" err="1" smtClean="0">
                <a:effectLst>
                  <a:outerShdw blurRad="38100" dist="38100" dir="2700000" algn="tl">
                    <a:srgbClr val="C0C0C0"/>
                  </a:outerShdw>
                </a:effectLst>
              </a:rPr>
              <a:t>anatom</a:t>
            </a:r>
            <a:r>
              <a:rPr lang="cs-CZ" dirty="0" err="1" smtClean="0">
                <a:effectLst>
                  <a:outerShdw blurRad="38100" dist="38100" dir="2700000" algn="tl">
                    <a:srgbClr val="C0C0C0"/>
                  </a:outerShdw>
                </a:effectLst>
              </a:rPr>
              <a:t>ie</a:t>
            </a:r>
            <a:endParaRPr lang="en-US" dirty="0" smtClean="0">
              <a:effectLst>
                <a:outerShdw blurRad="38100" dist="38100" dir="2700000" algn="tl">
                  <a:srgbClr val="C0C0C0"/>
                </a:outerShdw>
              </a:effectLst>
            </a:endParaRPr>
          </a:p>
        </p:txBody>
      </p:sp>
      <p:sp>
        <p:nvSpPr>
          <p:cNvPr id="16386" name="Zástupný symbol pro obsah 2"/>
          <p:cNvSpPr>
            <a:spLocks noGrp="1"/>
          </p:cNvSpPr>
          <p:nvPr>
            <p:ph idx="1"/>
          </p:nvPr>
        </p:nvSpPr>
        <p:spPr>
          <a:xfrm>
            <a:off x="344488" y="1589088"/>
            <a:ext cx="6846887" cy="407987"/>
          </a:xfrm>
        </p:spPr>
        <p:txBody>
          <a:bodyPr/>
          <a:lstStyle/>
          <a:p>
            <a:pPr eaLnBrk="1" hangingPunct="1"/>
            <a:r>
              <a:rPr lang="cs-CZ" sz="2200" smtClean="0"/>
              <a:t>Tvoří většinu otázek v testu</a:t>
            </a:r>
            <a:r>
              <a:rPr lang="en-US" sz="2200" smtClean="0"/>
              <a:t>.</a:t>
            </a:r>
          </a:p>
        </p:txBody>
      </p:sp>
      <p:sp>
        <p:nvSpPr>
          <p:cNvPr id="4" name="Zástupný symbol pro obsah 2"/>
          <p:cNvSpPr txBox="1">
            <a:spLocks/>
          </p:cNvSpPr>
          <p:nvPr/>
        </p:nvSpPr>
        <p:spPr>
          <a:xfrm>
            <a:off x="344488" y="2347913"/>
            <a:ext cx="4491037" cy="1565275"/>
          </a:xfrm>
          <a:prstGeom prst="rect">
            <a:avLst/>
          </a:prstGeom>
        </p:spPr>
        <p:txBody>
          <a:bodyPr lIns="68580" tIns="34290" rIns="68580" bIns="34290">
            <a:normAutofit/>
          </a:bodyPr>
          <a:lstStyle/>
          <a:p>
            <a:pPr marL="228600" indent="-228600">
              <a:lnSpc>
                <a:spcPct val="90000"/>
              </a:lnSpc>
              <a:spcBef>
                <a:spcPts val="1000"/>
              </a:spcBef>
              <a:buFont typeface="Arial" charset="0"/>
              <a:buChar char="•"/>
            </a:pPr>
            <a:r>
              <a:rPr lang="cs-CZ" i="1">
                <a:latin typeface="Calibri" pitchFamily="34" charset="0"/>
              </a:rPr>
              <a:t>Systematická anatomie </a:t>
            </a:r>
            <a:r>
              <a:rPr lang="en-US" i="1">
                <a:latin typeface="Calibri" pitchFamily="34" charset="0"/>
              </a:rPr>
              <a:t>– </a:t>
            </a:r>
            <a:r>
              <a:rPr lang="cs-CZ" i="1">
                <a:latin typeface="Calibri" pitchFamily="34" charset="0"/>
              </a:rPr>
              <a:t>stavba</a:t>
            </a:r>
            <a:r>
              <a:rPr lang="en-US">
                <a:latin typeface="Calibri" pitchFamily="34" charset="0"/>
              </a:rPr>
              <a:t>:</a:t>
            </a:r>
          </a:p>
          <a:p>
            <a:pPr marL="228600" indent="-228600">
              <a:lnSpc>
                <a:spcPct val="90000"/>
              </a:lnSpc>
              <a:spcBef>
                <a:spcPts val="1000"/>
              </a:spcBef>
              <a:buFont typeface="Arial" charset="0"/>
              <a:buNone/>
            </a:pPr>
            <a:endParaRPr lang="en-US" sz="600">
              <a:latin typeface="Calibri" pitchFamily="34" charset="0"/>
            </a:endParaRPr>
          </a:p>
          <a:p>
            <a:pPr marL="228600" indent="-228600">
              <a:lnSpc>
                <a:spcPct val="90000"/>
              </a:lnSpc>
              <a:spcBef>
                <a:spcPts val="1000"/>
              </a:spcBef>
              <a:buFont typeface="Arial" charset="0"/>
              <a:buNone/>
            </a:pPr>
            <a:r>
              <a:rPr lang="cs-CZ" b="1">
                <a:latin typeface="Calibri" pitchFamily="34" charset="0"/>
              </a:rPr>
              <a:t>Ot</a:t>
            </a:r>
            <a:r>
              <a:rPr lang="en-US" b="1">
                <a:latin typeface="Calibri" pitchFamily="34" charset="0"/>
              </a:rPr>
              <a:t>: </a:t>
            </a:r>
            <a:r>
              <a:rPr lang="cs-CZ" b="1">
                <a:latin typeface="Calibri" pitchFamily="34" charset="0"/>
              </a:rPr>
              <a:t>Vyjmenujte všechny kloubní plochy na condylus humeri</a:t>
            </a:r>
            <a:endParaRPr lang="en-US">
              <a:latin typeface="Calibri" pitchFamily="34" charset="0"/>
            </a:endParaRPr>
          </a:p>
          <a:p>
            <a:pPr marL="228600" indent="-228600">
              <a:lnSpc>
                <a:spcPct val="90000"/>
              </a:lnSpc>
              <a:spcBef>
                <a:spcPts val="1000"/>
              </a:spcBef>
              <a:buFont typeface="Arial" charset="0"/>
              <a:buNone/>
            </a:pPr>
            <a:r>
              <a:rPr lang="cs-CZ" b="1">
                <a:solidFill>
                  <a:srgbClr val="0070C0"/>
                </a:solidFill>
                <a:latin typeface="Calibri" pitchFamily="34" charset="0"/>
              </a:rPr>
              <a:t>Od</a:t>
            </a:r>
            <a:r>
              <a:rPr lang="en-US" b="1">
                <a:solidFill>
                  <a:srgbClr val="0070C0"/>
                </a:solidFill>
                <a:latin typeface="Calibri" pitchFamily="34" charset="0"/>
              </a:rPr>
              <a:t>: Capitulum, Trochlea</a:t>
            </a:r>
          </a:p>
        </p:txBody>
      </p:sp>
      <p:sp>
        <p:nvSpPr>
          <p:cNvPr id="5" name="Zástupný symbol pro obsah 2"/>
          <p:cNvSpPr txBox="1">
            <a:spLocks/>
          </p:cNvSpPr>
          <p:nvPr/>
        </p:nvSpPr>
        <p:spPr>
          <a:xfrm>
            <a:off x="4752975" y="1944688"/>
            <a:ext cx="4391025" cy="4354512"/>
          </a:xfrm>
          <a:prstGeom prst="rect">
            <a:avLst/>
          </a:prstGeom>
        </p:spPr>
        <p:txBody>
          <a:bodyPr lIns="68580" tIns="34290" rIns="68580" bIns="34290">
            <a:normAutofit/>
          </a:bodyPr>
          <a:lstStyle/>
          <a:p>
            <a:pPr marL="228600" indent="-228600">
              <a:lnSpc>
                <a:spcPct val="90000"/>
              </a:lnSpc>
              <a:spcBef>
                <a:spcPts val="1000"/>
              </a:spcBef>
              <a:buFont typeface="Arial" charset="0"/>
              <a:buChar char="•"/>
            </a:pPr>
            <a:r>
              <a:rPr lang="cs-CZ" i="1" dirty="0"/>
              <a:t>Systematická </a:t>
            </a:r>
            <a:r>
              <a:rPr lang="cs-CZ" i="1" dirty="0" smtClean="0"/>
              <a:t>anatomie </a:t>
            </a:r>
            <a:r>
              <a:rPr lang="en-US" i="1" dirty="0" smtClean="0">
                <a:latin typeface="Calibri" pitchFamily="34" charset="0"/>
              </a:rPr>
              <a:t>– </a:t>
            </a:r>
            <a:r>
              <a:rPr lang="cs-CZ" i="1" dirty="0">
                <a:latin typeface="Calibri" pitchFamily="34" charset="0"/>
              </a:rPr>
              <a:t>popis vyznačených struktur</a:t>
            </a:r>
            <a:r>
              <a:rPr lang="en-US" dirty="0">
                <a:latin typeface="Calibri" pitchFamily="34" charset="0"/>
              </a:rPr>
              <a:t>:</a:t>
            </a: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Char char="•"/>
            </a:pPr>
            <a:endParaRPr lang="en-US" dirty="0">
              <a:latin typeface="Calibri" pitchFamily="34" charset="0"/>
            </a:endParaRPr>
          </a:p>
          <a:p>
            <a:pPr marL="228600" indent="-228600">
              <a:lnSpc>
                <a:spcPct val="90000"/>
              </a:lnSpc>
              <a:spcBef>
                <a:spcPts val="1000"/>
              </a:spcBef>
              <a:buFont typeface="Arial" charset="0"/>
              <a:buNone/>
            </a:pPr>
            <a:r>
              <a:rPr lang="en-US" b="1" dirty="0">
                <a:solidFill>
                  <a:srgbClr val="0070C0"/>
                </a:solidFill>
                <a:latin typeface="Calibri" pitchFamily="34" charset="0"/>
              </a:rPr>
              <a:t>  </a:t>
            </a:r>
            <a:endParaRPr lang="cs-CZ" b="1" dirty="0">
              <a:solidFill>
                <a:srgbClr val="0070C0"/>
              </a:solidFill>
              <a:latin typeface="Calibri" pitchFamily="34" charset="0"/>
            </a:endParaRPr>
          </a:p>
          <a:p>
            <a:pPr marL="228600" indent="-228600">
              <a:lnSpc>
                <a:spcPct val="90000"/>
              </a:lnSpc>
              <a:spcBef>
                <a:spcPts val="1000"/>
              </a:spcBef>
              <a:buFont typeface="Arial" charset="0"/>
              <a:buNone/>
            </a:pPr>
            <a:r>
              <a:rPr lang="cs-CZ" b="1" dirty="0">
                <a:solidFill>
                  <a:srgbClr val="0070C0"/>
                </a:solidFill>
                <a:latin typeface="Calibri" pitchFamily="34" charset="0"/>
              </a:rPr>
              <a:t>Od</a:t>
            </a:r>
            <a:r>
              <a:rPr lang="en-US" b="1" dirty="0">
                <a:solidFill>
                  <a:srgbClr val="0070C0"/>
                </a:solidFill>
                <a:latin typeface="Calibri" pitchFamily="34" charset="0"/>
              </a:rPr>
              <a:t>: Trochanter major</a:t>
            </a:r>
          </a:p>
          <a:p>
            <a:pPr marL="228600" indent="-228600">
              <a:lnSpc>
                <a:spcPct val="90000"/>
              </a:lnSpc>
              <a:spcBef>
                <a:spcPts val="1000"/>
              </a:spcBef>
              <a:buFont typeface="Arial" charset="0"/>
              <a:buNone/>
            </a:pPr>
            <a:endParaRPr lang="en-US" dirty="0">
              <a:latin typeface="Calibri" pitchFamily="34" charset="0"/>
            </a:endParaRPr>
          </a:p>
          <a:p>
            <a:pPr marL="228600" indent="-228600">
              <a:lnSpc>
                <a:spcPct val="90000"/>
              </a:lnSpc>
              <a:spcBef>
                <a:spcPts val="1000"/>
              </a:spcBef>
              <a:buFont typeface="Arial" charset="0"/>
              <a:buNone/>
            </a:pPr>
            <a:endParaRPr lang="en-US" sz="2100" dirty="0">
              <a:latin typeface="Calibri" pitchFamily="34" charset="0"/>
            </a:endParaRPr>
          </a:p>
        </p:txBody>
      </p:sp>
      <p:pic>
        <p:nvPicPr>
          <p:cNvPr id="16389" name="Obrázek 6"/>
          <p:cNvPicPr>
            <a:picLocks noChangeAspect="1"/>
          </p:cNvPicPr>
          <p:nvPr/>
        </p:nvPicPr>
        <p:blipFill>
          <a:blip r:embed="rId2"/>
          <a:srcRect/>
          <a:stretch>
            <a:fillRect/>
          </a:stretch>
        </p:blipFill>
        <p:spPr bwMode="auto">
          <a:xfrm>
            <a:off x="6948488" y="2930525"/>
            <a:ext cx="1389062" cy="2351088"/>
          </a:xfrm>
          <a:prstGeom prst="rect">
            <a:avLst/>
          </a:prstGeom>
          <a:noFill/>
          <a:ln w="9525">
            <a:noFill/>
            <a:miter lim="800000"/>
            <a:headEnd/>
            <a:tailEnd/>
          </a:ln>
        </p:spPr>
      </p:pic>
      <p:cxnSp>
        <p:nvCxnSpPr>
          <p:cNvPr id="9" name="Přímá spojnice se šipkou 8"/>
          <p:cNvCxnSpPr/>
          <p:nvPr/>
        </p:nvCxnSpPr>
        <p:spPr>
          <a:xfrm>
            <a:off x="6364288" y="2990850"/>
            <a:ext cx="752475" cy="298450"/>
          </a:xfrm>
          <a:prstGeom prst="straightConnector1">
            <a:avLst/>
          </a:prstGeom>
          <a:ln w="57150">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10" name="Zástupný symbol pro obsah 2"/>
          <p:cNvSpPr txBox="1">
            <a:spLocks/>
          </p:cNvSpPr>
          <p:nvPr/>
        </p:nvSpPr>
        <p:spPr>
          <a:xfrm>
            <a:off x="344488" y="4264025"/>
            <a:ext cx="4491037" cy="1785938"/>
          </a:xfrm>
          <a:prstGeom prst="rect">
            <a:avLst/>
          </a:prstGeom>
        </p:spPr>
        <p:txBody>
          <a:bodyPr lIns="68580" tIns="34290" rIns="68580" bIns="34290">
            <a:normAutofit/>
          </a:bodyPr>
          <a:lstStyle/>
          <a:p>
            <a:pPr marL="228600" indent="-228600">
              <a:lnSpc>
                <a:spcPct val="90000"/>
              </a:lnSpc>
              <a:spcBef>
                <a:spcPts val="1000"/>
              </a:spcBef>
              <a:buFont typeface="Arial" charset="0"/>
              <a:buChar char="•"/>
            </a:pPr>
            <a:r>
              <a:rPr lang="cs-CZ" i="1" dirty="0"/>
              <a:t>Systematická </a:t>
            </a:r>
            <a:r>
              <a:rPr lang="cs-CZ" i="1" dirty="0" smtClean="0"/>
              <a:t>anatomie </a:t>
            </a:r>
            <a:r>
              <a:rPr lang="en-US" i="1" dirty="0" smtClean="0">
                <a:latin typeface="Calibri" pitchFamily="34" charset="0"/>
              </a:rPr>
              <a:t>– </a:t>
            </a:r>
            <a:r>
              <a:rPr lang="cs-CZ" i="1" dirty="0">
                <a:latin typeface="Calibri" pitchFamily="34" charset="0"/>
              </a:rPr>
              <a:t>pojmenování</a:t>
            </a:r>
            <a:r>
              <a:rPr lang="en-US" dirty="0">
                <a:latin typeface="Calibri" pitchFamily="34" charset="0"/>
              </a:rPr>
              <a:t>:</a:t>
            </a:r>
          </a:p>
          <a:p>
            <a:pPr marL="228600" indent="-228600">
              <a:lnSpc>
                <a:spcPct val="90000"/>
              </a:lnSpc>
              <a:spcBef>
                <a:spcPts val="1000"/>
              </a:spcBef>
              <a:buFont typeface="Arial" charset="0"/>
              <a:buNone/>
            </a:pPr>
            <a:endParaRPr lang="en-US" sz="600" dirty="0">
              <a:latin typeface="Calibri" pitchFamily="34" charset="0"/>
            </a:endParaRPr>
          </a:p>
          <a:p>
            <a:pPr marL="228600" indent="-228600">
              <a:lnSpc>
                <a:spcPct val="90000"/>
              </a:lnSpc>
              <a:spcBef>
                <a:spcPts val="1000"/>
              </a:spcBef>
              <a:buFont typeface="Arial" charset="0"/>
              <a:buNone/>
            </a:pPr>
            <a:r>
              <a:rPr lang="cs-CZ" b="1" dirty="0" err="1">
                <a:latin typeface="Calibri" pitchFamily="34" charset="0"/>
              </a:rPr>
              <a:t>Ot</a:t>
            </a:r>
            <a:r>
              <a:rPr lang="en-US" b="1" dirty="0">
                <a:latin typeface="Calibri" pitchFamily="34" charset="0"/>
              </a:rPr>
              <a:t>: </a:t>
            </a:r>
            <a:r>
              <a:rPr lang="cs-CZ" b="1" dirty="0">
                <a:latin typeface="Calibri" pitchFamily="34" charset="0"/>
              </a:rPr>
              <a:t>Která struktura slouží pro úpon </a:t>
            </a:r>
            <a:r>
              <a:rPr lang="cs-CZ" b="1" dirty="0" err="1">
                <a:latin typeface="Calibri" pitchFamily="34" charset="0"/>
              </a:rPr>
              <a:t>Achilovy</a:t>
            </a:r>
            <a:r>
              <a:rPr lang="cs-CZ" b="1" dirty="0">
                <a:latin typeface="Calibri" pitchFamily="34" charset="0"/>
              </a:rPr>
              <a:t> šlachy? (</a:t>
            </a:r>
            <a:r>
              <a:rPr lang="cs-CZ" b="1" dirty="0" err="1">
                <a:latin typeface="Calibri" pitchFamily="34" charset="0"/>
              </a:rPr>
              <a:t>tendo</a:t>
            </a:r>
            <a:r>
              <a:rPr lang="cs-CZ" b="1" dirty="0">
                <a:latin typeface="Calibri" pitchFamily="34" charset="0"/>
              </a:rPr>
              <a:t> </a:t>
            </a:r>
            <a:r>
              <a:rPr lang="cs-CZ" b="1" dirty="0" err="1">
                <a:latin typeface="Calibri" pitchFamily="34" charset="0"/>
              </a:rPr>
              <a:t>calcanei</a:t>
            </a:r>
            <a:r>
              <a:rPr lang="cs-CZ" b="1" dirty="0">
                <a:latin typeface="Calibri" pitchFamily="34" charset="0"/>
              </a:rPr>
              <a:t>)</a:t>
            </a:r>
            <a:endParaRPr lang="en-US" dirty="0">
              <a:latin typeface="Calibri" pitchFamily="34" charset="0"/>
            </a:endParaRPr>
          </a:p>
          <a:p>
            <a:pPr marL="228600" indent="-228600">
              <a:lnSpc>
                <a:spcPct val="90000"/>
              </a:lnSpc>
              <a:spcBef>
                <a:spcPts val="1000"/>
              </a:spcBef>
              <a:buFont typeface="Arial" charset="0"/>
              <a:buNone/>
            </a:pPr>
            <a:r>
              <a:rPr lang="cs-CZ" b="1" dirty="0">
                <a:solidFill>
                  <a:srgbClr val="0070C0"/>
                </a:solidFill>
                <a:latin typeface="Calibri" pitchFamily="34" charset="0"/>
              </a:rPr>
              <a:t>Od</a:t>
            </a:r>
            <a:r>
              <a:rPr lang="en-US" b="1" dirty="0">
                <a:solidFill>
                  <a:srgbClr val="0070C0"/>
                </a:solidFill>
                <a:latin typeface="Calibri" pitchFamily="34" charset="0"/>
              </a:rPr>
              <a:t>: Tuber calcanei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8800" y="550863"/>
            <a:ext cx="7886700" cy="993775"/>
          </a:xfrm>
        </p:spPr>
        <p:txBody>
          <a:bodyPr>
            <a:normAutofit/>
          </a:bodyPr>
          <a:lstStyle/>
          <a:p>
            <a:pPr algn="ctr" eaLnBrk="1" hangingPunct="1"/>
            <a:r>
              <a:rPr lang="en-US" smtClean="0">
                <a:effectLst>
                  <a:outerShdw blurRad="38100" dist="38100" dir="2700000" algn="tl">
                    <a:srgbClr val="C0C0C0"/>
                  </a:outerShdw>
                </a:effectLst>
              </a:rPr>
              <a:t>Fun</a:t>
            </a:r>
            <a:r>
              <a:rPr lang="cs-CZ" smtClean="0">
                <a:effectLst>
                  <a:outerShdw blurRad="38100" dist="38100" dir="2700000" algn="tl">
                    <a:srgbClr val="C0C0C0"/>
                  </a:outerShdw>
                </a:effectLst>
              </a:rPr>
              <a:t>kční</a:t>
            </a:r>
            <a:r>
              <a:rPr lang="en-US" smtClean="0">
                <a:effectLst>
                  <a:outerShdw blurRad="38100" dist="38100" dir="2700000" algn="tl">
                    <a:srgbClr val="C0C0C0"/>
                  </a:outerShdw>
                </a:effectLst>
              </a:rPr>
              <a:t> anatom</a:t>
            </a:r>
            <a:r>
              <a:rPr lang="cs-CZ" smtClean="0">
                <a:effectLst>
                  <a:outerShdw blurRad="38100" dist="38100" dir="2700000" algn="tl">
                    <a:srgbClr val="C0C0C0"/>
                  </a:outerShdw>
                </a:effectLst>
              </a:rPr>
              <a:t>ie</a:t>
            </a:r>
            <a:endParaRPr lang="en-US" smtClean="0">
              <a:effectLst>
                <a:outerShdw blurRad="38100" dist="38100" dir="2700000" algn="tl">
                  <a:srgbClr val="C0C0C0"/>
                </a:outerShdw>
              </a:effectLst>
            </a:endParaRPr>
          </a:p>
        </p:txBody>
      </p:sp>
      <p:sp>
        <p:nvSpPr>
          <p:cNvPr id="17410" name="Zástupný symbol pro obsah 2"/>
          <p:cNvSpPr>
            <a:spLocks noGrp="1"/>
          </p:cNvSpPr>
          <p:nvPr>
            <p:ph idx="1"/>
          </p:nvPr>
        </p:nvSpPr>
        <p:spPr>
          <a:xfrm>
            <a:off x="654050" y="2386013"/>
            <a:ext cx="7886700" cy="3725862"/>
          </a:xfrm>
        </p:spPr>
        <p:txBody>
          <a:bodyPr/>
          <a:lstStyle/>
          <a:p>
            <a:pPr eaLnBrk="1" hangingPunct="1"/>
            <a:r>
              <a:rPr lang="cs-CZ" dirty="0" smtClean="0"/>
              <a:t>Je důležitou součástí testu</a:t>
            </a:r>
            <a:r>
              <a:rPr lang="en-US" dirty="0" smtClean="0"/>
              <a:t>.</a:t>
            </a:r>
          </a:p>
          <a:p>
            <a:pPr eaLnBrk="1" hangingPunct="1"/>
            <a:endParaRPr lang="en-US" dirty="0" smtClean="0"/>
          </a:p>
          <a:p>
            <a:pPr eaLnBrk="1" hangingPunct="1"/>
            <a:endParaRPr lang="en-US" dirty="0" smtClean="0"/>
          </a:p>
          <a:p>
            <a:pPr eaLnBrk="1" hangingPunct="1">
              <a:buFont typeface="Arial" charset="0"/>
              <a:buNone/>
            </a:pPr>
            <a:r>
              <a:rPr lang="en-US" sz="2700" b="1" dirty="0" smtClean="0"/>
              <a:t>	</a:t>
            </a:r>
            <a:r>
              <a:rPr lang="cs-CZ" sz="2700" b="1" dirty="0" err="1" smtClean="0"/>
              <a:t>Ot</a:t>
            </a:r>
            <a:r>
              <a:rPr lang="en-US" sz="2700" b="1" dirty="0" smtClean="0"/>
              <a:t>: </a:t>
            </a:r>
            <a:r>
              <a:rPr lang="cs-CZ" sz="2700" b="1" dirty="0" smtClean="0"/>
              <a:t>Jakou funkci má</a:t>
            </a:r>
            <a:r>
              <a:rPr lang="en-US" sz="2700" b="1" dirty="0" smtClean="0"/>
              <a:t> acetabulum?</a:t>
            </a:r>
          </a:p>
          <a:p>
            <a:pPr eaLnBrk="1" hangingPunct="1">
              <a:buFont typeface="Arial" charset="0"/>
              <a:buNone/>
            </a:pPr>
            <a:endParaRPr lang="en-US" sz="2700" b="1" dirty="0" smtClean="0"/>
          </a:p>
          <a:p>
            <a:pPr eaLnBrk="1" hangingPunct="1">
              <a:buFont typeface="Arial" charset="0"/>
              <a:buNone/>
            </a:pPr>
            <a:r>
              <a:rPr lang="en-US" sz="2700" b="1" dirty="0" smtClean="0">
                <a:solidFill>
                  <a:srgbClr val="0070C0"/>
                </a:solidFill>
              </a:rPr>
              <a:t>	</a:t>
            </a:r>
            <a:r>
              <a:rPr lang="cs-CZ" sz="2700" b="1" dirty="0" smtClean="0">
                <a:solidFill>
                  <a:srgbClr val="0070C0"/>
                </a:solidFill>
              </a:rPr>
              <a:t>Od</a:t>
            </a:r>
            <a:r>
              <a:rPr lang="en-US" sz="2700" b="1" dirty="0" smtClean="0">
                <a:solidFill>
                  <a:srgbClr val="0070C0"/>
                </a:solidFill>
              </a:rPr>
              <a:t>: </a:t>
            </a:r>
            <a:r>
              <a:rPr lang="cs-CZ" sz="2700" b="1" dirty="0" smtClean="0">
                <a:solidFill>
                  <a:srgbClr val="0070C0"/>
                </a:solidFill>
              </a:rPr>
              <a:t>Kloubní </a:t>
            </a:r>
            <a:r>
              <a:rPr lang="cs-CZ" sz="2700" b="1" dirty="0" smtClean="0">
                <a:solidFill>
                  <a:srgbClr val="0070C0"/>
                </a:solidFill>
              </a:rPr>
              <a:t>jamka pro kyčelní kloub</a:t>
            </a:r>
            <a:r>
              <a:rPr lang="en-US" sz="2700" b="1" dirty="0" smtClean="0">
                <a:solidFill>
                  <a:srgbClr val="0070C0"/>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8013" y="660400"/>
            <a:ext cx="7886700" cy="993775"/>
          </a:xfrm>
        </p:spPr>
        <p:txBody>
          <a:bodyPr>
            <a:normAutofit/>
          </a:bodyPr>
          <a:lstStyle/>
          <a:p>
            <a:pPr algn="ctr" eaLnBrk="1" hangingPunct="1"/>
            <a:r>
              <a:rPr lang="en-US" smtClean="0">
                <a:effectLst>
                  <a:outerShdw blurRad="38100" dist="38100" dir="2700000" algn="tl">
                    <a:srgbClr val="C0C0C0"/>
                  </a:outerShdw>
                </a:effectLst>
              </a:rPr>
              <a:t>Topogra</a:t>
            </a:r>
            <a:r>
              <a:rPr lang="cs-CZ" smtClean="0">
                <a:effectLst>
                  <a:outerShdw blurRad="38100" dist="38100" dir="2700000" algn="tl">
                    <a:srgbClr val="C0C0C0"/>
                  </a:outerShdw>
                </a:effectLst>
              </a:rPr>
              <a:t>fická</a:t>
            </a:r>
            <a:r>
              <a:rPr lang="en-US" smtClean="0">
                <a:effectLst>
                  <a:outerShdw blurRad="38100" dist="38100" dir="2700000" algn="tl">
                    <a:srgbClr val="C0C0C0"/>
                  </a:outerShdw>
                </a:effectLst>
              </a:rPr>
              <a:t> anatom</a:t>
            </a:r>
            <a:r>
              <a:rPr lang="cs-CZ" smtClean="0">
                <a:effectLst>
                  <a:outerShdw blurRad="38100" dist="38100" dir="2700000" algn="tl">
                    <a:srgbClr val="C0C0C0"/>
                  </a:outerShdw>
                </a:effectLst>
              </a:rPr>
              <a:t>ie</a:t>
            </a:r>
            <a:endParaRPr lang="en-US" smtClean="0">
              <a:effectLst>
                <a:outerShdw blurRad="38100" dist="38100" dir="2700000" algn="tl">
                  <a:srgbClr val="C0C0C0"/>
                </a:outerShdw>
              </a:effectLst>
            </a:endParaRPr>
          </a:p>
        </p:txBody>
      </p:sp>
      <p:sp>
        <p:nvSpPr>
          <p:cNvPr id="18434" name="Zástupný symbol pro obsah 2"/>
          <p:cNvSpPr>
            <a:spLocks noGrp="1"/>
          </p:cNvSpPr>
          <p:nvPr>
            <p:ph idx="1"/>
          </p:nvPr>
        </p:nvSpPr>
        <p:spPr>
          <a:xfrm>
            <a:off x="549275" y="2459038"/>
            <a:ext cx="7886700" cy="3854450"/>
          </a:xfrm>
        </p:spPr>
        <p:txBody>
          <a:bodyPr/>
          <a:lstStyle/>
          <a:p>
            <a:pPr eaLnBrk="1" hangingPunct="1">
              <a:lnSpc>
                <a:spcPct val="80000"/>
              </a:lnSpc>
            </a:pPr>
            <a:r>
              <a:rPr lang="cs-CZ" dirty="0" smtClean="0"/>
              <a:t>Je důležitou součástí testu</a:t>
            </a:r>
            <a:r>
              <a:rPr lang="en-US" sz="2600" dirty="0" smtClean="0"/>
              <a:t>.</a:t>
            </a:r>
          </a:p>
          <a:p>
            <a:pPr eaLnBrk="1" hangingPunct="1">
              <a:lnSpc>
                <a:spcPct val="80000"/>
              </a:lnSpc>
            </a:pPr>
            <a:endParaRPr lang="en-US" sz="2600" dirty="0" smtClean="0"/>
          </a:p>
          <a:p>
            <a:pPr eaLnBrk="1" hangingPunct="1">
              <a:lnSpc>
                <a:spcPct val="80000"/>
              </a:lnSpc>
            </a:pPr>
            <a:endParaRPr lang="en-US" sz="2600" dirty="0" smtClean="0"/>
          </a:p>
          <a:p>
            <a:pPr eaLnBrk="1" hangingPunct="1">
              <a:lnSpc>
                <a:spcPct val="80000"/>
              </a:lnSpc>
              <a:buFont typeface="Arial" charset="0"/>
              <a:buNone/>
            </a:pPr>
            <a:r>
              <a:rPr lang="cs-CZ" sz="2400" b="1" dirty="0" err="1" smtClean="0"/>
              <a:t>Ot</a:t>
            </a:r>
            <a:r>
              <a:rPr lang="en-US" sz="2400" b="1" dirty="0" smtClean="0"/>
              <a:t>: </a:t>
            </a:r>
            <a:r>
              <a:rPr lang="cs-CZ" sz="2400" b="1" dirty="0" smtClean="0"/>
              <a:t>Co prochází v </a:t>
            </a:r>
            <a:r>
              <a:rPr lang="cs-CZ" sz="2400" b="1" dirty="0" err="1" smtClean="0"/>
              <a:t>sulcus</a:t>
            </a:r>
            <a:r>
              <a:rPr lang="cs-CZ" sz="2400" b="1" dirty="0" smtClean="0"/>
              <a:t> </a:t>
            </a:r>
          </a:p>
          <a:p>
            <a:pPr eaLnBrk="1" hangingPunct="1">
              <a:lnSpc>
                <a:spcPct val="80000"/>
              </a:lnSpc>
              <a:buFont typeface="Arial" charset="0"/>
              <a:buNone/>
            </a:pPr>
            <a:r>
              <a:rPr lang="cs-CZ" sz="2400" b="1" dirty="0" smtClean="0"/>
              <a:t>       </a:t>
            </a:r>
            <a:r>
              <a:rPr lang="cs-CZ" sz="2400" b="1" dirty="0" err="1" smtClean="0"/>
              <a:t>intertubercularis</a:t>
            </a:r>
            <a:r>
              <a:rPr lang="cs-CZ" sz="2400" b="1" dirty="0" smtClean="0"/>
              <a:t> </a:t>
            </a:r>
            <a:r>
              <a:rPr lang="cs-CZ" sz="2400" b="1" dirty="0" err="1" smtClean="0"/>
              <a:t>humeri</a:t>
            </a:r>
            <a:r>
              <a:rPr lang="cs-CZ" sz="2400" b="1" dirty="0" smtClean="0"/>
              <a:t>?</a:t>
            </a:r>
            <a:endParaRPr lang="en-US" sz="2400" b="1" dirty="0" smtClean="0"/>
          </a:p>
          <a:p>
            <a:pPr eaLnBrk="1" hangingPunct="1">
              <a:lnSpc>
                <a:spcPct val="80000"/>
              </a:lnSpc>
              <a:buFont typeface="Arial" charset="0"/>
              <a:buNone/>
            </a:pPr>
            <a:endParaRPr lang="en-US" sz="2400" dirty="0" smtClean="0"/>
          </a:p>
          <a:p>
            <a:pPr eaLnBrk="1" hangingPunct="1">
              <a:lnSpc>
                <a:spcPct val="80000"/>
              </a:lnSpc>
              <a:buFont typeface="Arial" charset="0"/>
              <a:buNone/>
            </a:pPr>
            <a:r>
              <a:rPr lang="cs-CZ" sz="2400" b="1" dirty="0" smtClean="0">
                <a:solidFill>
                  <a:srgbClr val="0070C0"/>
                </a:solidFill>
              </a:rPr>
              <a:t>Od</a:t>
            </a:r>
            <a:r>
              <a:rPr lang="en-US" sz="2400" b="1" dirty="0" smtClean="0">
                <a:solidFill>
                  <a:srgbClr val="0070C0"/>
                </a:solidFill>
              </a:rPr>
              <a:t>: </a:t>
            </a:r>
            <a:r>
              <a:rPr lang="cs-CZ" sz="2400" b="1" dirty="0">
                <a:solidFill>
                  <a:srgbClr val="0070C0"/>
                </a:solidFill>
              </a:rPr>
              <a:t>T</a:t>
            </a:r>
            <a:r>
              <a:rPr lang="en-US" sz="2400" b="1" dirty="0" smtClean="0">
                <a:solidFill>
                  <a:srgbClr val="0070C0"/>
                </a:solidFill>
              </a:rPr>
              <a:t>endo </a:t>
            </a:r>
            <a:r>
              <a:rPr lang="en-US" sz="2400" b="1" dirty="0" smtClean="0">
                <a:solidFill>
                  <a:srgbClr val="0070C0"/>
                </a:solidFill>
              </a:rPr>
              <a:t>cap</a:t>
            </a:r>
            <a:r>
              <a:rPr lang="cs-CZ" sz="2400" b="1" dirty="0" smtClean="0">
                <a:solidFill>
                  <a:srgbClr val="0070C0"/>
                </a:solidFill>
              </a:rPr>
              <a:t>i</a:t>
            </a:r>
            <a:r>
              <a:rPr lang="en-US" sz="2400" b="1" dirty="0" smtClean="0">
                <a:solidFill>
                  <a:srgbClr val="0070C0"/>
                </a:solidFill>
              </a:rPr>
              <a:t>t</a:t>
            </a:r>
            <a:r>
              <a:rPr lang="cs-CZ" sz="2400" b="1" dirty="0" err="1" smtClean="0">
                <a:solidFill>
                  <a:srgbClr val="0070C0"/>
                </a:solidFill>
              </a:rPr>
              <a:t>is</a:t>
            </a:r>
            <a:r>
              <a:rPr lang="en-US" sz="2400" b="1" dirty="0" smtClean="0">
                <a:solidFill>
                  <a:srgbClr val="0070C0"/>
                </a:solidFill>
              </a:rPr>
              <a:t> long</a:t>
            </a:r>
            <a:r>
              <a:rPr lang="cs-CZ" sz="2400" b="1" dirty="0" smtClean="0">
                <a:solidFill>
                  <a:srgbClr val="0070C0"/>
                </a:solidFill>
              </a:rPr>
              <a:t>i</a:t>
            </a:r>
            <a:br>
              <a:rPr lang="cs-CZ" sz="2400" b="1" dirty="0" smtClean="0">
                <a:solidFill>
                  <a:srgbClr val="0070C0"/>
                </a:solidFill>
              </a:rPr>
            </a:br>
            <a:r>
              <a:rPr lang="en-US" sz="2400" b="1" dirty="0" smtClean="0">
                <a:solidFill>
                  <a:srgbClr val="0070C0"/>
                </a:solidFill>
              </a:rPr>
              <a:t> </a:t>
            </a:r>
            <a:r>
              <a:rPr lang="cs-CZ" sz="2400" b="1" dirty="0" smtClean="0">
                <a:solidFill>
                  <a:srgbClr val="0070C0"/>
                </a:solidFill>
              </a:rPr>
              <a:t>   </a:t>
            </a:r>
            <a:r>
              <a:rPr lang="en-US" sz="2400" b="1" dirty="0" err="1" smtClean="0">
                <a:solidFill>
                  <a:srgbClr val="0070C0"/>
                </a:solidFill>
              </a:rPr>
              <a:t>muscul</a:t>
            </a:r>
            <a:r>
              <a:rPr lang="cs-CZ" sz="2400" b="1" dirty="0" smtClean="0">
                <a:solidFill>
                  <a:srgbClr val="0070C0"/>
                </a:solidFill>
              </a:rPr>
              <a:t>i</a:t>
            </a:r>
            <a:r>
              <a:rPr lang="en-US" sz="2400" b="1" dirty="0" smtClean="0">
                <a:solidFill>
                  <a:srgbClr val="0070C0"/>
                </a:solidFill>
              </a:rPr>
              <a:t> </a:t>
            </a:r>
            <a:r>
              <a:rPr lang="en-US" sz="2400" b="1" dirty="0" err="1" smtClean="0">
                <a:solidFill>
                  <a:srgbClr val="0070C0"/>
                </a:solidFill>
              </a:rPr>
              <a:t>bic</a:t>
            </a:r>
            <a:r>
              <a:rPr lang="cs-CZ" sz="2400" b="1" dirty="0" err="1" smtClean="0">
                <a:solidFill>
                  <a:srgbClr val="0070C0"/>
                </a:solidFill>
              </a:rPr>
              <a:t>ipitis</a:t>
            </a:r>
            <a:r>
              <a:rPr lang="en-US" sz="2400" b="1" dirty="0" smtClean="0">
                <a:solidFill>
                  <a:srgbClr val="0070C0"/>
                </a:solidFill>
              </a:rPr>
              <a:t> </a:t>
            </a:r>
            <a:r>
              <a:rPr lang="en-US" sz="2400" b="1" dirty="0" err="1" smtClean="0">
                <a:solidFill>
                  <a:srgbClr val="0070C0"/>
                </a:solidFill>
              </a:rPr>
              <a:t>brachii</a:t>
            </a:r>
            <a:endParaRPr lang="en-US" sz="2400" b="1" dirty="0" smtClean="0">
              <a:solidFill>
                <a:srgbClr val="0070C0"/>
              </a:solidFill>
            </a:endParaRPr>
          </a:p>
        </p:txBody>
      </p:sp>
      <p:pic>
        <p:nvPicPr>
          <p:cNvPr id="18435" name="Obrázek 3"/>
          <p:cNvPicPr>
            <a:picLocks noChangeAspect="1"/>
          </p:cNvPicPr>
          <p:nvPr/>
        </p:nvPicPr>
        <p:blipFill>
          <a:blip r:embed="rId2"/>
          <a:srcRect/>
          <a:stretch>
            <a:fillRect/>
          </a:stretch>
        </p:blipFill>
        <p:spPr bwMode="auto">
          <a:xfrm>
            <a:off x="6737350" y="2762250"/>
            <a:ext cx="1981200" cy="3040063"/>
          </a:xfrm>
          <a:prstGeom prst="rect">
            <a:avLst/>
          </a:prstGeom>
          <a:noFill/>
          <a:ln w="9525">
            <a:noFill/>
            <a:miter lim="800000"/>
            <a:headEnd/>
            <a:tailEnd/>
          </a:ln>
        </p:spPr>
      </p:pic>
      <p:cxnSp>
        <p:nvCxnSpPr>
          <p:cNvPr id="5" name="Přímá spojnice se šipkou 4"/>
          <p:cNvCxnSpPr/>
          <p:nvPr/>
        </p:nvCxnSpPr>
        <p:spPr>
          <a:xfrm>
            <a:off x="5718175" y="3376613"/>
            <a:ext cx="1752600" cy="117475"/>
          </a:xfrm>
          <a:prstGeom prst="straightConnector1">
            <a:avLst/>
          </a:prstGeom>
          <a:ln w="76200">
            <a:solidFill>
              <a:srgbClr val="FF0000"/>
            </a:solidFill>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0513" y="546100"/>
            <a:ext cx="7886700" cy="993775"/>
          </a:xfrm>
        </p:spPr>
        <p:txBody>
          <a:bodyPr>
            <a:normAutofit/>
          </a:bodyPr>
          <a:lstStyle/>
          <a:p>
            <a:pPr algn="ctr" eaLnBrk="1" hangingPunct="1"/>
            <a:r>
              <a:rPr lang="cs-CZ" smtClean="0">
                <a:effectLst>
                  <a:outerShdw blurRad="38100" dist="38100" dir="2700000" algn="tl">
                    <a:srgbClr val="C0C0C0"/>
                  </a:outerShdw>
                </a:effectLst>
              </a:rPr>
              <a:t>Zobrazovací</a:t>
            </a:r>
            <a:r>
              <a:rPr lang="en-US" smtClean="0">
                <a:effectLst>
                  <a:outerShdw blurRad="38100" dist="38100" dir="2700000" algn="tl">
                    <a:srgbClr val="C0C0C0"/>
                  </a:outerShdw>
                </a:effectLst>
              </a:rPr>
              <a:t> anatom</a:t>
            </a:r>
            <a:r>
              <a:rPr lang="cs-CZ" smtClean="0">
                <a:effectLst>
                  <a:outerShdw blurRad="38100" dist="38100" dir="2700000" algn="tl">
                    <a:srgbClr val="C0C0C0"/>
                  </a:outerShdw>
                </a:effectLst>
              </a:rPr>
              <a:t>ie</a:t>
            </a:r>
            <a:endParaRPr lang="en-US" smtClean="0">
              <a:effectLst>
                <a:outerShdw blurRad="38100" dist="38100" dir="2700000" algn="tl">
                  <a:srgbClr val="C0C0C0"/>
                </a:outerShdw>
              </a:effectLst>
            </a:endParaRPr>
          </a:p>
        </p:txBody>
      </p:sp>
      <p:sp>
        <p:nvSpPr>
          <p:cNvPr id="19458" name="Zástupný symbol pro obsah 2"/>
          <p:cNvSpPr>
            <a:spLocks noGrp="1"/>
          </p:cNvSpPr>
          <p:nvPr>
            <p:ph idx="1"/>
          </p:nvPr>
        </p:nvSpPr>
        <p:spPr>
          <a:xfrm>
            <a:off x="290513" y="1947863"/>
            <a:ext cx="8520112" cy="3592512"/>
          </a:xfrm>
        </p:spPr>
        <p:txBody>
          <a:bodyPr/>
          <a:lstStyle/>
          <a:p>
            <a:pPr eaLnBrk="1" hangingPunct="1">
              <a:lnSpc>
                <a:spcPct val="80000"/>
              </a:lnSpc>
            </a:pPr>
            <a:r>
              <a:rPr lang="cs-CZ" smtClean="0"/>
              <a:t>obvykle </a:t>
            </a:r>
            <a:r>
              <a:rPr lang="en-US" smtClean="0"/>
              <a:t>1-5 </a:t>
            </a:r>
            <a:r>
              <a:rPr lang="cs-CZ" smtClean="0"/>
              <a:t>otázek na popis / pojmenování struktur vyznačených na RTG, CT nebo MRI snímcích.</a:t>
            </a:r>
            <a:r>
              <a:rPr lang="en-US" smtClean="0"/>
              <a:t> </a:t>
            </a:r>
          </a:p>
          <a:p>
            <a:pPr eaLnBrk="1" hangingPunct="1">
              <a:lnSpc>
                <a:spcPct val="80000"/>
              </a:lnSpc>
              <a:buFont typeface="Arial" charset="0"/>
              <a:buNone/>
            </a:pPr>
            <a:endParaRPr lang="en-US" smtClean="0"/>
          </a:p>
          <a:p>
            <a:pPr eaLnBrk="1" hangingPunct="1">
              <a:lnSpc>
                <a:spcPct val="80000"/>
              </a:lnSpc>
              <a:buFont typeface="Arial" charset="0"/>
              <a:buNone/>
            </a:pPr>
            <a:endParaRPr lang="en-US" smtClean="0"/>
          </a:p>
          <a:p>
            <a:pPr eaLnBrk="1" hangingPunct="1">
              <a:lnSpc>
                <a:spcPct val="80000"/>
              </a:lnSpc>
              <a:buFont typeface="Arial" charset="0"/>
              <a:buNone/>
            </a:pPr>
            <a:endParaRPr lang="en-US" smtClean="0"/>
          </a:p>
          <a:p>
            <a:pPr eaLnBrk="1" hangingPunct="1">
              <a:lnSpc>
                <a:spcPct val="80000"/>
              </a:lnSpc>
              <a:buFont typeface="Arial" charset="0"/>
              <a:buNone/>
            </a:pPr>
            <a:r>
              <a:rPr lang="en-US" smtClean="0"/>
              <a:t>                                  </a:t>
            </a:r>
            <a:r>
              <a:rPr lang="cs-CZ" smtClean="0"/>
              <a:t>  	 </a:t>
            </a:r>
            <a:r>
              <a:rPr lang="cs-CZ" sz="2400" b="1" smtClean="0">
                <a:solidFill>
                  <a:srgbClr val="0070C0"/>
                </a:solidFill>
              </a:rPr>
              <a:t>Od</a:t>
            </a:r>
            <a:r>
              <a:rPr lang="en-US" sz="2400" b="1" smtClean="0">
                <a:solidFill>
                  <a:srgbClr val="0070C0"/>
                </a:solidFill>
              </a:rPr>
              <a:t>: Epicondylus medialis humeri</a:t>
            </a:r>
          </a:p>
        </p:txBody>
      </p:sp>
      <p:pic>
        <p:nvPicPr>
          <p:cNvPr id="19459" name="Obrázek 4"/>
          <p:cNvPicPr>
            <a:picLocks noChangeAspect="1"/>
          </p:cNvPicPr>
          <p:nvPr/>
        </p:nvPicPr>
        <p:blipFill>
          <a:blip r:embed="rId2"/>
          <a:srcRect/>
          <a:stretch>
            <a:fillRect/>
          </a:stretch>
        </p:blipFill>
        <p:spPr bwMode="auto">
          <a:xfrm>
            <a:off x="942975" y="3148013"/>
            <a:ext cx="2133600" cy="2913062"/>
          </a:xfrm>
          <a:prstGeom prst="rect">
            <a:avLst/>
          </a:prstGeom>
          <a:noFill/>
          <a:ln w="9525">
            <a:noFill/>
            <a:miter lim="800000"/>
            <a:headEnd/>
            <a:tailEnd/>
          </a:ln>
        </p:spPr>
      </p:pic>
      <p:cxnSp>
        <p:nvCxnSpPr>
          <p:cNvPr id="6" name="Přímá spojnice se šipkou 5"/>
          <p:cNvCxnSpPr/>
          <p:nvPr/>
        </p:nvCxnSpPr>
        <p:spPr>
          <a:xfrm flipH="1">
            <a:off x="2925763" y="3833813"/>
            <a:ext cx="668337" cy="522287"/>
          </a:xfrm>
          <a:prstGeom prst="straightConnector1">
            <a:avLst/>
          </a:prstGeom>
          <a:ln w="57150">
            <a:solidFill>
              <a:srgbClr val="FF0000"/>
            </a:solidFill>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1763" y="371475"/>
            <a:ext cx="8937625" cy="993775"/>
          </a:xfrm>
        </p:spPr>
        <p:txBody>
          <a:bodyPr>
            <a:normAutofit/>
          </a:bodyPr>
          <a:lstStyle/>
          <a:p>
            <a:pPr algn="ctr" eaLnBrk="1" hangingPunct="1"/>
            <a:r>
              <a:rPr lang="cs-CZ" smtClean="0">
                <a:effectLst>
                  <a:outerShdw blurRad="38100" dist="38100" dir="2700000" algn="tl">
                    <a:srgbClr val="C0C0C0"/>
                  </a:outerShdw>
                </a:effectLst>
              </a:rPr>
              <a:t>Klinická</a:t>
            </a:r>
            <a:r>
              <a:rPr lang="en-US" smtClean="0">
                <a:effectLst>
                  <a:outerShdw blurRad="38100" dist="38100" dir="2700000" algn="tl">
                    <a:srgbClr val="C0C0C0"/>
                  </a:outerShdw>
                </a:effectLst>
              </a:rPr>
              <a:t> anatom</a:t>
            </a:r>
            <a:r>
              <a:rPr lang="cs-CZ" smtClean="0">
                <a:effectLst>
                  <a:outerShdw blurRad="38100" dist="38100" dir="2700000" algn="tl">
                    <a:srgbClr val="C0C0C0"/>
                  </a:outerShdw>
                </a:effectLst>
              </a:rPr>
              <a:t>ie</a:t>
            </a:r>
            <a:endParaRPr lang="en-US" smtClean="0">
              <a:effectLst>
                <a:outerShdw blurRad="38100" dist="38100" dir="2700000" algn="tl">
                  <a:srgbClr val="C0C0C0"/>
                </a:outerShdw>
              </a:effectLst>
            </a:endParaRPr>
          </a:p>
        </p:txBody>
      </p:sp>
      <p:sp>
        <p:nvSpPr>
          <p:cNvPr id="3" name="Zástupný symbol pro obsah 2"/>
          <p:cNvSpPr>
            <a:spLocks noGrp="1"/>
          </p:cNvSpPr>
          <p:nvPr>
            <p:ph idx="1"/>
          </p:nvPr>
        </p:nvSpPr>
        <p:spPr>
          <a:xfrm>
            <a:off x="355600" y="1495425"/>
            <a:ext cx="8491538" cy="4956175"/>
          </a:xfrm>
        </p:spPr>
        <p:txBody>
          <a:bodyPr>
            <a:normAutofit/>
          </a:bodyPr>
          <a:lstStyle/>
          <a:p>
            <a:pPr algn="just" eaLnBrk="1" hangingPunct="1"/>
            <a:r>
              <a:rPr lang="cs-CZ" sz="2200" dirty="0" smtClean="0">
                <a:solidFill>
                  <a:schemeClr val="accent2"/>
                </a:solidFill>
              </a:rPr>
              <a:t>Otázky z klinické anatomie se týkají aplikace anatomických poznatků do základních medicínských jednotek, nikoli do pokročilých či vysoce specializovaných patologických či chirurgických postupů. Tyto klinické poznámky byly zmíněny během přednášek či praktických cvičení nebo jsou součástí učebnic nebo webové stránky týkající testování. </a:t>
            </a:r>
          </a:p>
          <a:p>
            <a:pPr marL="0" indent="0" algn="just" eaLnBrk="1" hangingPunct="1">
              <a:buNone/>
            </a:pPr>
            <a:endParaRPr lang="en-US" sz="1800" dirty="0" smtClean="0">
              <a:solidFill>
                <a:schemeClr val="accent2"/>
              </a:solidFill>
            </a:endParaRPr>
          </a:p>
          <a:p>
            <a:pPr algn="just" eaLnBrk="1" hangingPunct="1">
              <a:buFont typeface="Arial" charset="0"/>
              <a:buNone/>
            </a:pPr>
            <a:r>
              <a:rPr lang="cs-CZ" sz="3000" b="1" dirty="0" err="1" smtClean="0"/>
              <a:t>Ot</a:t>
            </a:r>
            <a:r>
              <a:rPr lang="en-US" sz="3000" b="1" dirty="0" smtClean="0"/>
              <a:t>: </a:t>
            </a:r>
            <a:r>
              <a:rPr lang="cs-CZ" sz="3000" b="1" dirty="0" smtClean="0"/>
              <a:t>Co je</a:t>
            </a:r>
            <a:r>
              <a:rPr lang="en-US" sz="3000" b="1" dirty="0" smtClean="0"/>
              <a:t> </a:t>
            </a:r>
            <a:r>
              <a:rPr lang="cs-CZ" sz="3000" b="1" dirty="0" smtClean="0"/>
              <a:t>podkladem syndromu karpálního tunelu</a:t>
            </a:r>
            <a:r>
              <a:rPr lang="en-US" sz="3000" b="1" dirty="0" smtClean="0"/>
              <a:t>?</a:t>
            </a:r>
            <a:endParaRPr lang="en-US" sz="3000" b="1" dirty="0" smtClean="0"/>
          </a:p>
          <a:p>
            <a:pPr algn="just" eaLnBrk="1" hangingPunct="1">
              <a:buFont typeface="Arial" charset="0"/>
              <a:buNone/>
            </a:pPr>
            <a:endParaRPr lang="en-US" sz="1000" b="1" dirty="0" smtClean="0"/>
          </a:p>
          <a:p>
            <a:pPr eaLnBrk="1" hangingPunct="1">
              <a:buFont typeface="Arial" charset="0"/>
              <a:buNone/>
            </a:pPr>
            <a:r>
              <a:rPr lang="cs-CZ" b="1" dirty="0" smtClean="0">
                <a:solidFill>
                  <a:srgbClr val="0070C0"/>
                </a:solidFill>
              </a:rPr>
              <a:t>Od</a:t>
            </a:r>
            <a:r>
              <a:rPr lang="en-US" b="1" dirty="0" smtClean="0">
                <a:solidFill>
                  <a:srgbClr val="0070C0"/>
                </a:solidFill>
              </a:rPr>
              <a:t>: </a:t>
            </a:r>
            <a:r>
              <a:rPr lang="cs-CZ" b="1" dirty="0" smtClean="0">
                <a:solidFill>
                  <a:srgbClr val="0070C0"/>
                </a:solidFill>
              </a:rPr>
              <a:t>Útlak </a:t>
            </a:r>
            <a:r>
              <a:rPr lang="cs-CZ" b="1" dirty="0" err="1" smtClean="0">
                <a:solidFill>
                  <a:srgbClr val="0070C0"/>
                </a:solidFill>
              </a:rPr>
              <a:t>nervus</a:t>
            </a:r>
            <a:r>
              <a:rPr lang="cs-CZ" b="1" dirty="0" smtClean="0">
                <a:solidFill>
                  <a:srgbClr val="0070C0"/>
                </a:solidFill>
              </a:rPr>
              <a:t> </a:t>
            </a:r>
            <a:r>
              <a:rPr lang="cs-CZ" b="1" dirty="0" err="1" smtClean="0">
                <a:solidFill>
                  <a:srgbClr val="0070C0"/>
                </a:solidFill>
              </a:rPr>
              <a:t>medianus</a:t>
            </a:r>
            <a:r>
              <a:rPr lang="cs-CZ" b="1" dirty="0" smtClean="0">
                <a:solidFill>
                  <a:srgbClr val="0070C0"/>
                </a:solidFill>
              </a:rPr>
              <a:t> proti tvrdým strukturám a stěnám </a:t>
            </a:r>
            <a:r>
              <a:rPr lang="cs-CZ" b="1" dirty="0" err="1" smtClean="0">
                <a:solidFill>
                  <a:srgbClr val="0070C0"/>
                </a:solidFill>
              </a:rPr>
              <a:t>canalis</a:t>
            </a:r>
            <a:r>
              <a:rPr lang="cs-CZ" b="1" dirty="0" smtClean="0">
                <a:solidFill>
                  <a:srgbClr val="0070C0"/>
                </a:solidFill>
              </a:rPr>
              <a:t> </a:t>
            </a:r>
            <a:r>
              <a:rPr lang="cs-CZ" b="1" dirty="0" err="1" smtClean="0">
                <a:solidFill>
                  <a:srgbClr val="0070C0"/>
                </a:solidFill>
              </a:rPr>
              <a:t>carpi</a:t>
            </a:r>
            <a:r>
              <a:rPr lang="cs-CZ" b="1" dirty="0">
                <a:solidFill>
                  <a:srgbClr val="0070C0"/>
                </a:solidFill>
              </a:rPr>
              <a:t>.</a:t>
            </a:r>
            <a:endParaRPr lang="en-US" b="1" dirty="0" smtClean="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1975" y="523875"/>
            <a:ext cx="7886700" cy="993775"/>
          </a:xfrm>
        </p:spPr>
        <p:txBody>
          <a:bodyPr>
            <a:normAutofit/>
          </a:bodyPr>
          <a:lstStyle/>
          <a:p>
            <a:pPr algn="ctr" eaLnBrk="1" hangingPunct="1"/>
            <a:r>
              <a:rPr lang="cs-CZ" smtClean="0">
                <a:effectLst>
                  <a:outerShdw blurRad="38100" dist="38100" dir="2700000" algn="tl">
                    <a:srgbClr val="C0C0C0"/>
                  </a:outerShdw>
                </a:effectLst>
              </a:rPr>
              <a:t>Mikroskopická anatomie</a:t>
            </a:r>
            <a:endParaRPr lang="en-US" smtClean="0">
              <a:effectLst>
                <a:outerShdw blurRad="38100" dist="38100" dir="2700000" algn="tl">
                  <a:srgbClr val="C0C0C0"/>
                </a:outerShdw>
              </a:effectLst>
            </a:endParaRPr>
          </a:p>
        </p:txBody>
      </p:sp>
      <p:sp>
        <p:nvSpPr>
          <p:cNvPr id="21506" name="Zástupný symbol pro obsah 2"/>
          <p:cNvSpPr>
            <a:spLocks noGrp="1"/>
          </p:cNvSpPr>
          <p:nvPr>
            <p:ph idx="1"/>
          </p:nvPr>
        </p:nvSpPr>
        <p:spPr>
          <a:xfrm>
            <a:off x="355600" y="1959430"/>
            <a:ext cx="8489950" cy="4281714"/>
          </a:xfrm>
        </p:spPr>
        <p:txBody>
          <a:bodyPr/>
          <a:lstStyle/>
          <a:p>
            <a:pPr eaLnBrk="1" hangingPunct="1"/>
            <a:r>
              <a:rPr lang="cs-CZ" dirty="0" smtClean="0"/>
              <a:t>Obvykle </a:t>
            </a:r>
            <a:r>
              <a:rPr lang="en-US" dirty="0" smtClean="0"/>
              <a:t>1-3 </a:t>
            </a:r>
            <a:r>
              <a:rPr lang="cs-CZ" dirty="0" smtClean="0"/>
              <a:t>otázky</a:t>
            </a:r>
            <a:r>
              <a:rPr lang="en-US" dirty="0" smtClean="0"/>
              <a:t> </a:t>
            </a:r>
            <a:endParaRPr lang="cs-CZ" dirty="0" smtClean="0"/>
          </a:p>
          <a:p>
            <a:pPr eaLnBrk="1" hangingPunct="1"/>
            <a:r>
              <a:rPr lang="cs-CZ" dirty="0" smtClean="0"/>
              <a:t>Základní mikroskopické uspořádání</a:t>
            </a:r>
            <a:endParaRPr lang="en-US" dirty="0" smtClean="0"/>
          </a:p>
          <a:p>
            <a:pPr eaLnBrk="1" hangingPunct="1"/>
            <a:endParaRPr lang="cs-CZ" dirty="0" smtClean="0"/>
          </a:p>
          <a:p>
            <a:pPr eaLnBrk="1" hangingPunct="1"/>
            <a:endParaRPr lang="en-US" dirty="0" smtClean="0"/>
          </a:p>
          <a:p>
            <a:pPr eaLnBrk="1" hangingPunct="1">
              <a:buFont typeface="Arial" charset="0"/>
              <a:buNone/>
            </a:pPr>
            <a:r>
              <a:rPr lang="en-US" sz="2700" b="1" dirty="0" smtClean="0"/>
              <a:t>	</a:t>
            </a:r>
            <a:r>
              <a:rPr lang="cs-CZ" sz="2700" b="1" dirty="0" err="1" smtClean="0"/>
              <a:t>Ot</a:t>
            </a:r>
            <a:r>
              <a:rPr lang="en-US" sz="2700" b="1" dirty="0" smtClean="0"/>
              <a:t>: </a:t>
            </a:r>
            <a:r>
              <a:rPr lang="cs-CZ" sz="2700" b="1" dirty="0" smtClean="0"/>
              <a:t>J</a:t>
            </a:r>
            <a:r>
              <a:rPr lang="cs-CZ" sz="2700" b="1" dirty="0" smtClean="0"/>
              <a:t>aký druh chrupavky tvoří převážnou většinu kloubních povrchů?</a:t>
            </a:r>
          </a:p>
          <a:p>
            <a:pPr eaLnBrk="1" hangingPunct="1">
              <a:buFont typeface="Arial" charset="0"/>
              <a:buNone/>
            </a:pPr>
            <a:r>
              <a:rPr lang="cs-CZ" sz="2700" b="1" dirty="0" smtClean="0"/>
              <a:t> </a:t>
            </a:r>
            <a:endParaRPr lang="en-US" sz="2700" b="1" dirty="0" smtClean="0"/>
          </a:p>
          <a:p>
            <a:pPr eaLnBrk="1" hangingPunct="1">
              <a:buFont typeface="Arial" charset="0"/>
              <a:buNone/>
            </a:pPr>
            <a:r>
              <a:rPr lang="en-US" sz="2700" b="1" dirty="0" smtClean="0">
                <a:solidFill>
                  <a:srgbClr val="0070C0"/>
                </a:solidFill>
              </a:rPr>
              <a:t>	</a:t>
            </a:r>
            <a:r>
              <a:rPr lang="cs-CZ" sz="2700" b="1" dirty="0" smtClean="0">
                <a:solidFill>
                  <a:srgbClr val="0070C0"/>
                </a:solidFill>
              </a:rPr>
              <a:t>Od</a:t>
            </a:r>
            <a:r>
              <a:rPr lang="en-US" sz="2700" b="1" dirty="0" smtClean="0">
                <a:solidFill>
                  <a:srgbClr val="0070C0"/>
                </a:solidFill>
              </a:rPr>
              <a:t>: </a:t>
            </a:r>
            <a:r>
              <a:rPr lang="cs-CZ" sz="2700" b="1" dirty="0" smtClean="0">
                <a:solidFill>
                  <a:srgbClr val="0070C0"/>
                </a:solidFill>
              </a:rPr>
              <a:t>Hyalinní / sklovitá chrupavka</a:t>
            </a:r>
            <a:endParaRPr lang="en-US" sz="2700" b="1" dirty="0" smtClean="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TotalTime>
  <Words>457</Words>
  <Application>Microsoft Office PowerPoint</Application>
  <PresentationFormat>Předvádění na obrazovce (4:3)</PresentationFormat>
  <Paragraphs>92</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Písemné testy  z anatomie</vt:lpstr>
      <vt:lpstr>Upozornění</vt:lpstr>
      <vt:lpstr>Obecná anatomie</vt:lpstr>
      <vt:lpstr>Systematická anatomie</vt:lpstr>
      <vt:lpstr>Funkční anatomie</vt:lpstr>
      <vt:lpstr>Topografická anatomie</vt:lpstr>
      <vt:lpstr>Zobrazovací anatomie</vt:lpstr>
      <vt:lpstr>Klinická anatomie</vt:lpstr>
      <vt:lpstr>Mikroskopická anatomie</vt:lpstr>
      <vt:lpstr>Embryologie / Vývojová anatomie</vt:lpstr>
      <vt:lpstr>Detailní otázky</vt:lpstr>
      <vt:lpstr>Obrázky ke kreslení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Azzat</dc:creator>
  <cp:lastModifiedBy>user</cp:lastModifiedBy>
  <cp:revision>58</cp:revision>
  <dcterms:created xsi:type="dcterms:W3CDTF">2018-10-12T11:21:38Z</dcterms:created>
  <dcterms:modified xsi:type="dcterms:W3CDTF">2018-10-16T13:15:59Z</dcterms:modified>
</cp:coreProperties>
</file>