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5" r:id="rId4"/>
    <p:sldId id="259" r:id="rId5"/>
    <p:sldId id="260" r:id="rId6"/>
    <p:sldId id="262" r:id="rId7"/>
    <p:sldId id="261" r:id="rId8"/>
    <p:sldId id="263" r:id="rId9"/>
    <p:sldId id="257" r:id="rId10"/>
    <p:sldId id="258" r:id="rId11"/>
    <p:sldId id="264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8EAF2-1080-4D4D-856B-DEFDF879B035}" type="datetimeFigureOut">
              <a:rPr lang="en-US"/>
              <a:pPr>
                <a:defRPr/>
              </a:pPr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CBBFB-C831-44A5-AA67-61EED52ED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98925-5789-474B-848F-966D7E7FCFFF}" type="datetimeFigureOut">
              <a:rPr lang="en-US"/>
              <a:pPr>
                <a:defRPr/>
              </a:pPr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32651-C1B0-4131-97C3-AFFE46600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4F3C1-0B22-447A-84D7-387DC47F8E84}" type="datetimeFigureOut">
              <a:rPr lang="en-US"/>
              <a:pPr>
                <a:defRPr/>
              </a:pPr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352F4-01B0-4798-933B-8655237A3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F4627-33F2-4649-8E40-44BB1551EC39}" type="datetimeFigureOut">
              <a:rPr lang="en-US"/>
              <a:pPr>
                <a:defRPr/>
              </a:pPr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24F84-E781-4A94-8BA8-BE54CED8B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D92A4-76A7-4544-B727-71699FE306B4}" type="datetimeFigureOut">
              <a:rPr lang="en-US"/>
              <a:pPr>
                <a:defRPr/>
              </a:pPr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5BB79-1ADB-41DD-832C-C8E6E03D4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C2BE8-B0CC-4EBE-B484-E6EC026B9EDE}" type="datetimeFigureOut">
              <a:rPr lang="en-US"/>
              <a:pPr>
                <a:defRPr/>
              </a:pPr>
              <a:t>10/23/2018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2AD10-2B45-47C5-B2B3-8D1C8A79B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F48DC-3A24-4ED0-9E9F-AFA621F31B6A}" type="datetimeFigureOut">
              <a:rPr lang="en-US"/>
              <a:pPr>
                <a:defRPr/>
              </a:pPr>
              <a:t>10/23/2018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38A3E-11B7-4067-ACBF-E1557DE3A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21106-7DF1-4D66-8BDE-E586C51A21A8}" type="datetimeFigureOut">
              <a:rPr lang="en-US"/>
              <a:pPr>
                <a:defRPr/>
              </a:pPr>
              <a:t>10/23/2018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7E94A-1858-4078-A521-E812C64DC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5DE00-7BCE-491D-A149-799300521879}" type="datetimeFigureOut">
              <a:rPr lang="en-US"/>
              <a:pPr>
                <a:defRPr/>
              </a:pPr>
              <a:t>10/23/2018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8FB6D-6ABE-4EA3-80A9-60572AF04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E9922-0648-4914-AF1B-AFDD77774185}" type="datetimeFigureOut">
              <a:rPr lang="en-US"/>
              <a:pPr>
                <a:defRPr/>
              </a:pPr>
              <a:t>10/23/2018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35379-2BD7-4678-8496-DD88E85ED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1DD59-F410-426A-8683-EF87E99F4CF1}" type="datetimeFigureOut">
              <a:rPr lang="en-US"/>
              <a:pPr>
                <a:defRPr/>
              </a:pPr>
              <a:t>10/23/2018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4211A-AA03-4F69-865B-16830277B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7C4AB8-9D10-420B-BD8E-69499B6DE992}" type="datetimeFigureOut">
              <a:rPr lang="en-US"/>
              <a:pPr>
                <a:defRPr/>
              </a:pPr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9A0673-DEE6-4162-A1E1-70AFAB00F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1109663" y="2767013"/>
            <a:ext cx="6858000" cy="1790700"/>
          </a:xfrm>
        </p:spPr>
        <p:txBody>
          <a:bodyPr/>
          <a:lstStyle/>
          <a:p>
            <a:pPr eaLnBrk="1" hangingPunct="1"/>
            <a:r>
              <a:rPr lang="en-US" dirty="0" smtClean="0"/>
              <a:t>Anatomy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Written Tests</a:t>
            </a:r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1011238" y="4976813"/>
            <a:ext cx="6858000" cy="1241425"/>
          </a:xfrm>
        </p:spPr>
        <p:txBody>
          <a:bodyPr/>
          <a:lstStyle/>
          <a:p>
            <a:pPr eaLnBrk="1" hangingPunct="1"/>
            <a:r>
              <a:rPr lang="en-US" smtClean="0"/>
              <a:t>Explanation with Sample Questions</a:t>
            </a:r>
          </a:p>
        </p:txBody>
      </p:sp>
      <p:pic>
        <p:nvPicPr>
          <p:cNvPr id="13315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3163" y="773113"/>
            <a:ext cx="39925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8663" y="538163"/>
            <a:ext cx="7886700" cy="99377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Embryology/Development anatomy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>
          <a:xfrm>
            <a:off x="517525" y="1931988"/>
            <a:ext cx="7886700" cy="3902075"/>
          </a:xfrm>
        </p:spPr>
        <p:txBody>
          <a:bodyPr/>
          <a:lstStyle/>
          <a:p>
            <a:pPr eaLnBrk="1" hangingPunct="1"/>
            <a:r>
              <a:rPr lang="cs-CZ" smtClean="0"/>
              <a:t>Usually </a:t>
            </a:r>
            <a:r>
              <a:rPr lang="en-US" smtClean="0"/>
              <a:t>1-3 simple questions concerning embryological origin or developmental pattern of anatomical structures.</a:t>
            </a:r>
          </a:p>
          <a:p>
            <a:pPr marL="342900" lvl="1" indent="0" eaLnBrk="1" hangingPunct="1">
              <a:buFont typeface="Arial" charset="0"/>
              <a:buNone/>
            </a:pPr>
            <a:endParaRPr lang="cs-CZ" smtClean="0"/>
          </a:p>
          <a:p>
            <a:pPr marL="342900" lvl="1" indent="0" eaLnBrk="1" hangingPunct="1">
              <a:buFont typeface="Arial" charset="0"/>
              <a:buNone/>
            </a:pPr>
            <a:endParaRPr lang="en-US" smtClean="0"/>
          </a:p>
          <a:p>
            <a:pPr marL="342900" lvl="1" indent="0" eaLnBrk="1" hangingPunct="1">
              <a:buFont typeface="Arial" charset="0"/>
              <a:buNone/>
            </a:pPr>
            <a:r>
              <a:rPr lang="en-US" sz="2700" b="1" smtClean="0"/>
              <a:t>Q: At what age does the distal epiphys</a:t>
            </a:r>
            <a:r>
              <a:rPr lang="cs-CZ" sz="2700" b="1" smtClean="0"/>
              <a:t>i</a:t>
            </a:r>
            <a:r>
              <a:rPr lang="en-US" sz="2700" b="1" smtClean="0"/>
              <a:t>al plate </a:t>
            </a:r>
            <a:r>
              <a:rPr lang="cs-CZ" sz="2700" b="1" smtClean="0"/>
              <a:t>of the radius </a:t>
            </a:r>
            <a:r>
              <a:rPr lang="en-US" sz="2700" b="1" smtClean="0"/>
              <a:t>complete its ossification?</a:t>
            </a:r>
          </a:p>
          <a:p>
            <a:pPr marL="342900" lvl="1" indent="0" eaLnBrk="1" hangingPunct="1">
              <a:buFont typeface="Arial" charset="0"/>
              <a:buNone/>
            </a:pPr>
            <a:endParaRPr lang="en-US" sz="2700" smtClean="0"/>
          </a:p>
          <a:p>
            <a:pPr marL="342900" lvl="1" indent="0" eaLnBrk="1" hangingPunct="1">
              <a:buFont typeface="Arial" charset="0"/>
              <a:buNone/>
            </a:pPr>
            <a:r>
              <a:rPr lang="en-US" sz="2700" b="1" smtClean="0">
                <a:solidFill>
                  <a:srgbClr val="0070C0"/>
                </a:solidFill>
              </a:rPr>
              <a:t>A: 17-19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71475"/>
            <a:ext cx="7886700" cy="9937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depth questions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0988" y="1762125"/>
            <a:ext cx="8529637" cy="46974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err="1" smtClean="0"/>
              <a:t>There</a:t>
            </a:r>
            <a:r>
              <a:rPr lang="cs-CZ" sz="2200" dirty="0" smtClean="0"/>
              <a:t> </a:t>
            </a:r>
            <a:r>
              <a:rPr lang="cs-CZ" sz="2200" dirty="0" err="1" smtClean="0"/>
              <a:t>can</a:t>
            </a:r>
            <a:r>
              <a:rPr lang="cs-CZ" sz="2200" dirty="0" smtClean="0"/>
              <a:t> </a:t>
            </a:r>
            <a:r>
              <a:rPr lang="cs-CZ" sz="2200" dirty="0" err="1" smtClean="0"/>
              <a:t>be</a:t>
            </a:r>
            <a:r>
              <a:rPr lang="cs-CZ" sz="2200" dirty="0" smtClean="0"/>
              <a:t> </a:t>
            </a:r>
            <a:r>
              <a:rPr lang="en-US" sz="2200" dirty="0" smtClean="0"/>
              <a:t>one</a:t>
            </a:r>
            <a:r>
              <a:rPr lang="cs-CZ" sz="2200" dirty="0" smtClean="0"/>
              <a:t> (</a:t>
            </a:r>
            <a:r>
              <a:rPr lang="cs-CZ" sz="2200" dirty="0" err="1" smtClean="0"/>
              <a:t>or</a:t>
            </a:r>
            <a:r>
              <a:rPr lang="cs-CZ" sz="2200" dirty="0" smtClean="0"/>
              <a:t> more)</a:t>
            </a:r>
            <a:r>
              <a:rPr lang="en-US" sz="2200" dirty="0" smtClean="0"/>
              <a:t> </a:t>
            </a:r>
            <a:r>
              <a:rPr lang="en-US" sz="2200" dirty="0"/>
              <a:t>challenging question. Those will focus on difficult concepts that require integrating past and upcoming chapters.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b="1" dirty="0" smtClean="0"/>
              <a:t>Q</a:t>
            </a:r>
            <a:r>
              <a:rPr lang="en-US" sz="2200" b="1" dirty="0"/>
              <a:t>: Name the bones where attaches the retinaculum </a:t>
            </a:r>
            <a:r>
              <a:rPr lang="en-US" sz="2200" b="1" dirty="0" err="1"/>
              <a:t>musculorum</a:t>
            </a:r>
            <a:r>
              <a:rPr lang="en-US" sz="2200" b="1" dirty="0"/>
              <a:t> </a:t>
            </a:r>
            <a:r>
              <a:rPr lang="en-US" sz="2200" b="1" dirty="0" err="1"/>
              <a:t>flexorum</a:t>
            </a:r>
            <a:r>
              <a:rPr lang="en-US" sz="2200" b="1" dirty="0"/>
              <a:t> forming anterior border of the carpal </a:t>
            </a:r>
            <a:r>
              <a:rPr lang="cs-CZ" sz="2200" b="1" dirty="0" err="1" smtClean="0"/>
              <a:t>canal</a:t>
            </a:r>
            <a:r>
              <a:rPr lang="en-US" sz="2200" b="1" dirty="0" smtClean="0"/>
              <a:t>?</a:t>
            </a:r>
            <a:endParaRPr lang="en-US" sz="2200" b="1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200" b="1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b="1" dirty="0">
                <a:solidFill>
                  <a:srgbClr val="0070C0"/>
                </a:solidFill>
              </a:rPr>
              <a:t>A: </a:t>
            </a:r>
            <a:r>
              <a:rPr lang="en-US" sz="2200" b="1" dirty="0" err="1">
                <a:solidFill>
                  <a:srgbClr val="0070C0"/>
                </a:solidFill>
              </a:rPr>
              <a:t>Eminentia</a:t>
            </a:r>
            <a:r>
              <a:rPr lang="en-US" sz="2200" b="1" dirty="0">
                <a:solidFill>
                  <a:srgbClr val="0070C0"/>
                </a:solidFill>
              </a:rPr>
              <a:t> carpi </a:t>
            </a:r>
            <a:r>
              <a:rPr lang="en-US" sz="2200" b="1" dirty="0" err="1">
                <a:solidFill>
                  <a:srgbClr val="0070C0"/>
                </a:solidFill>
              </a:rPr>
              <a:t>ulnaris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smtClean="0">
                <a:solidFill>
                  <a:srgbClr val="0070C0"/>
                </a:solidFill>
              </a:rPr>
              <a:t>(</a:t>
            </a:r>
            <a:r>
              <a:rPr lang="cs-CZ" sz="2200" b="1" dirty="0" smtClean="0">
                <a:solidFill>
                  <a:srgbClr val="0070C0"/>
                </a:solidFill>
              </a:rPr>
              <a:t>os </a:t>
            </a:r>
            <a:r>
              <a:rPr lang="en-US" sz="2200" b="1" dirty="0" smtClean="0">
                <a:solidFill>
                  <a:srgbClr val="0070C0"/>
                </a:solidFill>
              </a:rPr>
              <a:t>pisiform</a:t>
            </a:r>
            <a:r>
              <a:rPr lang="cs-CZ" sz="2200" b="1" dirty="0">
                <a:solidFill>
                  <a:srgbClr val="0070C0"/>
                </a:solidFill>
              </a:rPr>
              <a:t>e</a:t>
            </a:r>
            <a:r>
              <a:rPr lang="en-US" sz="2200" b="1" dirty="0" smtClean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hamulus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ossis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</a:rPr>
              <a:t>hamat</a:t>
            </a:r>
            <a:r>
              <a:rPr lang="cs-CZ" sz="2200" b="1" dirty="0" smtClean="0">
                <a:solidFill>
                  <a:srgbClr val="0070C0"/>
                </a:solidFill>
              </a:rPr>
              <a:t>i</a:t>
            </a:r>
            <a:r>
              <a:rPr lang="en-US" sz="2200" b="1" dirty="0" smtClean="0">
                <a:solidFill>
                  <a:srgbClr val="0070C0"/>
                </a:solidFill>
              </a:rPr>
              <a:t>), </a:t>
            </a:r>
            <a:r>
              <a:rPr lang="en-US" sz="2200" b="1" dirty="0" err="1">
                <a:solidFill>
                  <a:srgbClr val="0070C0"/>
                </a:solidFill>
              </a:rPr>
              <a:t>eminentia</a:t>
            </a:r>
            <a:r>
              <a:rPr lang="en-US" sz="2200" b="1" dirty="0">
                <a:solidFill>
                  <a:srgbClr val="0070C0"/>
                </a:solidFill>
              </a:rPr>
              <a:t> carpi </a:t>
            </a:r>
            <a:r>
              <a:rPr lang="en-US" sz="2200" b="1" dirty="0" err="1">
                <a:solidFill>
                  <a:srgbClr val="0070C0"/>
                </a:solidFill>
              </a:rPr>
              <a:t>radialis</a:t>
            </a:r>
            <a:r>
              <a:rPr lang="en-US" sz="2200" b="1" dirty="0">
                <a:solidFill>
                  <a:srgbClr val="0070C0"/>
                </a:solidFill>
              </a:rPr>
              <a:t> (tuberculum </a:t>
            </a:r>
            <a:r>
              <a:rPr lang="en-US" sz="2200" b="1" dirty="0" err="1">
                <a:solidFill>
                  <a:srgbClr val="0070C0"/>
                </a:solidFill>
              </a:rPr>
              <a:t>ossis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scaphoidei</a:t>
            </a:r>
            <a:r>
              <a:rPr lang="en-US" sz="2200" b="1" dirty="0">
                <a:solidFill>
                  <a:srgbClr val="0070C0"/>
                </a:solidFill>
              </a:rPr>
              <a:t>, tuberculum </a:t>
            </a:r>
            <a:r>
              <a:rPr lang="en-US" sz="2200" b="1" dirty="0" err="1">
                <a:solidFill>
                  <a:srgbClr val="0070C0"/>
                </a:solidFill>
              </a:rPr>
              <a:t>ossis</a:t>
            </a:r>
            <a:r>
              <a:rPr lang="en-US" sz="2200" b="1" dirty="0">
                <a:solidFill>
                  <a:srgbClr val="0070C0"/>
                </a:solidFill>
              </a:rPr>
              <a:t> trapezii) </a:t>
            </a:r>
            <a:r>
              <a:rPr lang="cs-CZ" sz="2200" b="1" dirty="0" smtClean="0">
                <a:solidFill>
                  <a:srgbClr val="0070C0"/>
                </a:solidFill>
              </a:rPr>
              <a:t>   </a:t>
            </a:r>
            <a:r>
              <a:rPr lang="en-US" sz="2200" b="1" dirty="0" smtClean="0">
                <a:solidFill>
                  <a:srgbClr val="0070C0"/>
                </a:solidFill>
              </a:rPr>
              <a:t>/</a:t>
            </a:r>
            <a:endParaRPr lang="en-US" sz="2200" b="1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b="1" dirty="0">
                <a:solidFill>
                  <a:srgbClr val="0070C0"/>
                </a:solidFill>
              </a:rPr>
              <a:t>Ulnar carpal eminence (pisiform, hook of hamate), radial carpal eminence (scaphoid tubercle, tubercle of trapezium)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5150" y="174625"/>
            <a:ext cx="7886700" cy="81121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Schemes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6225" y="1139825"/>
            <a:ext cx="8577263" cy="5588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sz="2200" smtClean="0"/>
              <a:t>One scheme counting for 2-3 points. </a:t>
            </a:r>
            <a:endParaRPr lang="cs-CZ" sz="2200" dirty="0" smtClean="0"/>
          </a:p>
          <a:p>
            <a:pPr eaLnBrk="1" hangingPunct="1">
              <a:lnSpc>
                <a:spcPct val="70000"/>
              </a:lnSpc>
            </a:pPr>
            <a:r>
              <a:rPr lang="en-US" sz="2200" dirty="0" smtClean="0"/>
              <a:t>Selected from the list of the required schemes. Objective is to show in a simplified sketch the proper anatomical arrangement of the composite structures with proper labeling. Proper relationship must be illustrated in your drawing. </a:t>
            </a:r>
          </a:p>
          <a:p>
            <a:pPr eaLnBrk="1" hangingPunct="1">
              <a:lnSpc>
                <a:spcPct val="70000"/>
              </a:lnSpc>
            </a:pPr>
            <a:endParaRPr lang="en-US" sz="700" dirty="0" smtClean="0"/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en-US" sz="2200" b="1" dirty="0" smtClean="0"/>
              <a:t>Q: Draw bones of the hand. 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endParaRPr lang="en-US" sz="800" dirty="0" smtClean="0"/>
          </a:p>
          <a:p>
            <a:pPr eaLnBrk="1" hangingPunct="1">
              <a:lnSpc>
                <a:spcPct val="70000"/>
              </a:lnSpc>
            </a:pPr>
            <a:r>
              <a:rPr lang="en-US" sz="1900" dirty="0" smtClean="0">
                <a:solidFill>
                  <a:srgbClr val="0070C0"/>
                </a:solidFill>
              </a:rPr>
              <a:t>The 8 carpal bones must be arranged and labeled in proper order.</a:t>
            </a:r>
          </a:p>
          <a:p>
            <a:pPr eaLnBrk="1" hangingPunct="1">
              <a:lnSpc>
                <a:spcPct val="70000"/>
              </a:lnSpc>
            </a:pPr>
            <a:r>
              <a:rPr lang="en-US" sz="1900" dirty="0" smtClean="0">
                <a:solidFill>
                  <a:srgbClr val="0070C0"/>
                </a:solidFill>
              </a:rPr>
              <a:t>Metacarpal bones placed in proper articulating arrangement with the </a:t>
            </a:r>
            <a:r>
              <a:rPr lang="cs-CZ" sz="1900" dirty="0" smtClean="0">
                <a:solidFill>
                  <a:srgbClr val="0070C0"/>
                </a:solidFill>
              </a:rPr>
              <a:t>second</a:t>
            </a:r>
            <a:r>
              <a:rPr lang="en-US" sz="1900" dirty="0" smtClean="0">
                <a:solidFill>
                  <a:srgbClr val="0070C0"/>
                </a:solidFill>
              </a:rPr>
              <a:t> r</a:t>
            </a:r>
            <a:r>
              <a:rPr lang="cs-CZ" sz="1900" dirty="0" smtClean="0">
                <a:solidFill>
                  <a:srgbClr val="0070C0"/>
                </a:solidFill>
              </a:rPr>
              <a:t>o</a:t>
            </a:r>
            <a:r>
              <a:rPr lang="en-US" sz="1900" dirty="0" smtClean="0">
                <a:solidFill>
                  <a:srgbClr val="0070C0"/>
                </a:solidFill>
              </a:rPr>
              <a:t>w of carpal bones. Each metacarpal bone matches its articulating</a:t>
            </a:r>
            <a:r>
              <a:rPr lang="cs-CZ" sz="1900" dirty="0" smtClean="0">
                <a:solidFill>
                  <a:srgbClr val="0070C0"/>
                </a:solidFill>
              </a:rPr>
              <a:t> </a:t>
            </a:r>
            <a:r>
              <a:rPr lang="en-US" sz="1900" dirty="0" smtClean="0">
                <a:solidFill>
                  <a:srgbClr val="0070C0"/>
                </a:solidFill>
              </a:rPr>
              <a:t>with carpal bone(s).</a:t>
            </a:r>
          </a:p>
          <a:p>
            <a:pPr eaLnBrk="1" hangingPunct="1">
              <a:lnSpc>
                <a:spcPct val="70000"/>
              </a:lnSpc>
            </a:pPr>
            <a:r>
              <a:rPr lang="en-US" sz="1900" dirty="0" smtClean="0">
                <a:solidFill>
                  <a:srgbClr val="0070C0"/>
                </a:solidFill>
              </a:rPr>
              <a:t>Radius and </a:t>
            </a:r>
            <a:r>
              <a:rPr lang="cs-CZ" sz="1900" dirty="0" smtClean="0">
                <a:solidFill>
                  <a:srgbClr val="0070C0"/>
                </a:solidFill>
              </a:rPr>
              <a:t>u</a:t>
            </a:r>
            <a:r>
              <a:rPr lang="en-US" sz="1900" dirty="0" err="1" smtClean="0">
                <a:solidFill>
                  <a:srgbClr val="0070C0"/>
                </a:solidFill>
              </a:rPr>
              <a:t>lna</a:t>
            </a:r>
            <a:r>
              <a:rPr lang="en-US" sz="1900" dirty="0" smtClean="0">
                <a:solidFill>
                  <a:srgbClr val="0070C0"/>
                </a:solidFill>
              </a:rPr>
              <a:t> in their proper anatomical relationship illustrating the articulating facets and styloid </a:t>
            </a:r>
            <a:r>
              <a:rPr lang="en-US" sz="1900" dirty="0" err="1" smtClean="0">
                <a:solidFill>
                  <a:srgbClr val="0070C0"/>
                </a:solidFill>
              </a:rPr>
              <a:t>proces</a:t>
            </a:r>
            <a:r>
              <a:rPr lang="cs-CZ" sz="1900" dirty="0" smtClean="0">
                <a:solidFill>
                  <a:srgbClr val="0070C0"/>
                </a:solidFill>
              </a:rPr>
              <a:t>s, w</a:t>
            </a:r>
            <a:r>
              <a:rPr lang="en-US" sz="1900" dirty="0" err="1" smtClean="0">
                <a:solidFill>
                  <a:srgbClr val="0070C0"/>
                </a:solidFill>
              </a:rPr>
              <a:t>ith</a:t>
            </a:r>
            <a:r>
              <a:rPr lang="en-US" sz="1900" dirty="0" smtClean="0">
                <a:solidFill>
                  <a:srgbClr val="0070C0"/>
                </a:solidFill>
              </a:rPr>
              <a:t> proper articulation arrangement with </a:t>
            </a:r>
            <a:r>
              <a:rPr lang="cs-CZ" sz="1900" dirty="0" err="1" smtClean="0">
                <a:solidFill>
                  <a:srgbClr val="0070C0"/>
                </a:solidFill>
              </a:rPr>
              <a:t>the</a:t>
            </a:r>
            <a:r>
              <a:rPr lang="cs-CZ" sz="1900" dirty="0" smtClean="0">
                <a:solidFill>
                  <a:srgbClr val="0070C0"/>
                </a:solidFill>
              </a:rPr>
              <a:t> </a:t>
            </a:r>
            <a:r>
              <a:rPr lang="cs-CZ" sz="1900" dirty="0" err="1" smtClean="0">
                <a:solidFill>
                  <a:srgbClr val="0070C0"/>
                </a:solidFill>
              </a:rPr>
              <a:t>first</a:t>
            </a:r>
            <a:r>
              <a:rPr lang="en-US" sz="1900" dirty="0" smtClean="0">
                <a:solidFill>
                  <a:srgbClr val="0070C0"/>
                </a:solidFill>
              </a:rPr>
              <a:t> </a:t>
            </a:r>
            <a:r>
              <a:rPr lang="cs-CZ" sz="1900" dirty="0" err="1" smtClean="0">
                <a:solidFill>
                  <a:srgbClr val="0070C0"/>
                </a:solidFill>
              </a:rPr>
              <a:t>row</a:t>
            </a:r>
            <a:r>
              <a:rPr lang="cs-CZ" sz="1900" dirty="0" smtClean="0">
                <a:solidFill>
                  <a:srgbClr val="0070C0"/>
                </a:solidFill>
              </a:rPr>
              <a:t> </a:t>
            </a:r>
            <a:r>
              <a:rPr lang="en-US" sz="1900" dirty="0" smtClean="0">
                <a:solidFill>
                  <a:srgbClr val="0070C0"/>
                </a:solidFill>
              </a:rPr>
              <a:t>of carpal bones.</a:t>
            </a:r>
          </a:p>
          <a:p>
            <a:pPr eaLnBrk="1" hangingPunct="1">
              <a:lnSpc>
                <a:spcPct val="70000"/>
              </a:lnSpc>
            </a:pPr>
            <a:r>
              <a:rPr lang="en-US" sz="1900" dirty="0" smtClean="0">
                <a:solidFill>
                  <a:srgbClr val="0070C0"/>
                </a:solidFill>
              </a:rPr>
              <a:t>Clearly shown narrow space between radius and scaphoid and lunate</a:t>
            </a:r>
            <a:r>
              <a:rPr lang="cs-CZ" sz="1900" dirty="0" smtClean="0">
                <a:solidFill>
                  <a:srgbClr val="0070C0"/>
                </a:solidFill>
              </a:rPr>
              <a:t>, w</a:t>
            </a:r>
            <a:r>
              <a:rPr lang="en-US" sz="1900" dirty="0" err="1" smtClean="0">
                <a:solidFill>
                  <a:srgbClr val="0070C0"/>
                </a:solidFill>
              </a:rPr>
              <a:t>hile</a:t>
            </a:r>
            <a:r>
              <a:rPr lang="en-US" sz="1900" dirty="0" smtClean="0">
                <a:solidFill>
                  <a:srgbClr val="0070C0"/>
                </a:solidFill>
              </a:rPr>
              <a:t> wider space between ulna and triquetrum.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endParaRPr lang="en-US" sz="2200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en-US" sz="2200" dirty="0" smtClean="0">
                <a:solidFill>
                  <a:srgbClr val="C00000"/>
                </a:solidFill>
              </a:rPr>
              <a:t>Major mistake = 0 Mark (No Partial points!).          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en-US" sz="2200" dirty="0" smtClean="0">
                <a:solidFill>
                  <a:srgbClr val="C00000"/>
                </a:solidFill>
              </a:rPr>
              <a:t>Minor mistakes = gradual loss of points.</a:t>
            </a:r>
          </a:p>
          <a:p>
            <a:pPr eaLnBrk="1" hangingPunct="1">
              <a:lnSpc>
                <a:spcPct val="70000"/>
              </a:lnSpc>
            </a:pPr>
            <a:endParaRPr lang="en-US" sz="2200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70000"/>
              </a:lnSpc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Disclaimer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>
          <a:xfrm>
            <a:off x="628650" y="2075543"/>
            <a:ext cx="7886700" cy="410142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sz="3200" dirty="0" smtClean="0"/>
              <a:t>Please keep in mind 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en-US" sz="3200" dirty="0" smtClean="0"/>
              <a:t>that particular test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en-US" sz="3200" dirty="0" smtClean="0"/>
              <a:t>does not necessarily consist of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en-US" sz="3200" dirty="0" smtClean="0"/>
              <a:t>all types of questions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en-US" sz="3200" dirty="0" smtClean="0"/>
              <a:t>listed in this </a:t>
            </a:r>
            <a:r>
              <a:rPr lang="cs-CZ" sz="3200" dirty="0" smtClean="0"/>
              <a:t>model </a:t>
            </a:r>
            <a:r>
              <a:rPr lang="en-US" sz="3200" dirty="0" smtClean="0"/>
              <a:t>PowerPoint presentation.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5100" y="569913"/>
            <a:ext cx="8761413" cy="99377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General anatomy</a:t>
            </a:r>
            <a:endParaRPr lang="en-US" sz="3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515937" y="2260600"/>
            <a:ext cx="8076519" cy="3263900"/>
          </a:xfrm>
        </p:spPr>
        <p:txBody>
          <a:bodyPr/>
          <a:lstStyle/>
          <a:p>
            <a:pPr eaLnBrk="1" hangingPunct="1"/>
            <a:r>
              <a:rPr lang="en-US" dirty="0" smtClean="0"/>
              <a:t>Questions on information </a:t>
            </a:r>
            <a:r>
              <a:rPr lang="cs-CZ" dirty="0" err="1" smtClean="0"/>
              <a:t>explained</a:t>
            </a:r>
            <a:r>
              <a:rPr lang="cs-CZ" dirty="0" smtClean="0"/>
              <a:t> </a:t>
            </a:r>
            <a:r>
              <a:rPr lang="en-US" dirty="0" smtClean="0"/>
              <a:t>during lectures.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marL="342900" lvl="1" indent="0" eaLnBrk="1" hangingPunct="1">
              <a:buFont typeface="Arial" charset="0"/>
              <a:buNone/>
            </a:pPr>
            <a:r>
              <a:rPr lang="en-US" sz="3300" b="1" dirty="0" smtClean="0"/>
              <a:t>Q: Give an example of a flat bone.</a:t>
            </a:r>
          </a:p>
          <a:p>
            <a:pPr marL="342900" lvl="1" indent="0" eaLnBrk="1" hangingPunct="1">
              <a:buFont typeface="Arial" charset="0"/>
              <a:buNone/>
            </a:pPr>
            <a:endParaRPr lang="en-US" dirty="0" smtClean="0"/>
          </a:p>
          <a:p>
            <a:pPr marL="342900" lvl="1" indent="0" eaLnBrk="1" hangingPunct="1">
              <a:buFont typeface="Arial" charset="0"/>
              <a:buNone/>
            </a:pPr>
            <a:r>
              <a:rPr lang="en-US" sz="3300" b="1" dirty="0" smtClean="0">
                <a:solidFill>
                  <a:srgbClr val="0070C0"/>
                </a:solidFill>
              </a:rPr>
              <a:t>A: Scapula.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6588" y="294595"/>
            <a:ext cx="7886700" cy="88265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Structural anatomy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>
          <a:xfrm>
            <a:off x="344488" y="1589088"/>
            <a:ext cx="6846887" cy="407987"/>
          </a:xfrm>
        </p:spPr>
        <p:txBody>
          <a:bodyPr/>
          <a:lstStyle/>
          <a:p>
            <a:pPr eaLnBrk="1" hangingPunct="1"/>
            <a:r>
              <a:rPr lang="en-US" sz="2200" smtClean="0"/>
              <a:t>Counts for </a:t>
            </a:r>
            <a:r>
              <a:rPr lang="en-US" sz="2200" b="1" smtClean="0"/>
              <a:t>majority</a:t>
            </a:r>
            <a:r>
              <a:rPr lang="en-US" sz="2200" smtClean="0"/>
              <a:t> of a giving test.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44488" y="2347913"/>
            <a:ext cx="4491037" cy="1565275"/>
          </a:xfrm>
          <a:prstGeom prst="rect">
            <a:avLst/>
          </a:prstGeom>
        </p:spPr>
        <p:txBody>
          <a:bodyPr lIns="68580" tIns="34290" rIns="68580" bIns="3429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800" i="1" dirty="0"/>
              <a:t>Structural </a:t>
            </a:r>
            <a:r>
              <a:rPr lang="en-US" sz="1800" i="1" dirty="0" smtClean="0"/>
              <a:t>anatomy</a:t>
            </a:r>
            <a:r>
              <a:rPr lang="cs-CZ" sz="1800" i="1" dirty="0" smtClean="0"/>
              <a:t> </a:t>
            </a:r>
            <a:r>
              <a:rPr lang="en-US" sz="1800" i="1" dirty="0" smtClean="0"/>
              <a:t>– components</a:t>
            </a:r>
            <a:r>
              <a:rPr lang="en-US" sz="1800" dirty="0" smtClean="0"/>
              <a:t>:</a:t>
            </a:r>
            <a:endParaRPr lang="en-US" sz="18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6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800" b="1" dirty="0"/>
              <a:t>Q: List all </a:t>
            </a:r>
            <a:r>
              <a:rPr lang="cs-CZ" sz="1800" b="1" dirty="0" err="1" smtClean="0"/>
              <a:t>articular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surfaces</a:t>
            </a:r>
            <a:r>
              <a:rPr lang="cs-CZ" sz="1800" b="1" dirty="0" smtClean="0"/>
              <a:t> </a:t>
            </a:r>
            <a:r>
              <a:rPr lang="en-US" sz="1800" b="1" dirty="0" smtClean="0"/>
              <a:t>of </a:t>
            </a:r>
            <a:r>
              <a:rPr lang="en-US" sz="1800" b="1" dirty="0"/>
              <a:t>the </a:t>
            </a:r>
            <a:r>
              <a:rPr lang="en-US" sz="1800" b="1" dirty="0" err="1"/>
              <a:t>condylus</a:t>
            </a:r>
            <a:r>
              <a:rPr lang="en-US" sz="1800" b="1" dirty="0"/>
              <a:t> </a:t>
            </a:r>
            <a:r>
              <a:rPr lang="en-US" sz="1800" b="1" dirty="0" err="1"/>
              <a:t>humeri</a:t>
            </a:r>
            <a:r>
              <a:rPr lang="en-US" sz="1800" b="1" dirty="0"/>
              <a:t>.</a:t>
            </a:r>
            <a:endParaRPr lang="en-US" sz="18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800" b="1" dirty="0">
                <a:solidFill>
                  <a:srgbClr val="0070C0"/>
                </a:solidFill>
              </a:rPr>
              <a:t>A: </a:t>
            </a:r>
            <a:r>
              <a:rPr lang="en-US" sz="1800" b="1" dirty="0" err="1">
                <a:solidFill>
                  <a:srgbClr val="0070C0"/>
                </a:solidFill>
              </a:rPr>
              <a:t>Capitulum</a:t>
            </a:r>
            <a:r>
              <a:rPr lang="en-US" sz="1800" b="1" dirty="0">
                <a:solidFill>
                  <a:srgbClr val="0070C0"/>
                </a:solidFill>
              </a:rPr>
              <a:t>, Trochlea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752975" y="2465388"/>
            <a:ext cx="4391025" cy="3833812"/>
          </a:xfrm>
          <a:prstGeom prst="rect">
            <a:avLst/>
          </a:prstGeom>
        </p:spPr>
        <p:txBody>
          <a:bodyPr lIns="68580" tIns="34290" rIns="68580" bIns="3429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800" i="1" dirty="0"/>
              <a:t>Structural </a:t>
            </a:r>
            <a:r>
              <a:rPr lang="en-US" sz="1800" i="1" dirty="0" smtClean="0"/>
              <a:t>anatomy</a:t>
            </a:r>
            <a:r>
              <a:rPr lang="cs-CZ" sz="1800" i="1" dirty="0" smtClean="0"/>
              <a:t> </a:t>
            </a:r>
            <a:r>
              <a:rPr lang="en-US" sz="1800" i="1" dirty="0" smtClean="0"/>
              <a:t>– labeling</a:t>
            </a:r>
            <a:r>
              <a:rPr lang="en-US" sz="1800" dirty="0" smtClean="0"/>
              <a:t>:</a:t>
            </a:r>
            <a:endParaRPr lang="en-US" sz="1800" dirty="0"/>
          </a:p>
          <a:p>
            <a:pPr fontAlgn="auto">
              <a:spcAft>
                <a:spcPts val="0"/>
              </a:spcAft>
              <a:defRPr/>
            </a:pPr>
            <a:endParaRPr lang="en-US" sz="1800" dirty="0"/>
          </a:p>
          <a:p>
            <a:pPr fontAlgn="auto">
              <a:spcAft>
                <a:spcPts val="0"/>
              </a:spcAft>
              <a:defRPr/>
            </a:pPr>
            <a:endParaRPr lang="en-US" sz="1800" dirty="0"/>
          </a:p>
          <a:p>
            <a:pPr fontAlgn="auto">
              <a:spcAft>
                <a:spcPts val="0"/>
              </a:spcAft>
              <a:defRPr/>
            </a:pPr>
            <a:endParaRPr lang="en-US" sz="1800" dirty="0"/>
          </a:p>
          <a:p>
            <a:pPr fontAlgn="auto">
              <a:spcAft>
                <a:spcPts val="0"/>
              </a:spcAft>
              <a:defRPr/>
            </a:pPr>
            <a:endParaRPr lang="en-US" sz="1800" dirty="0"/>
          </a:p>
          <a:p>
            <a:pPr fontAlgn="auto">
              <a:spcAft>
                <a:spcPts val="0"/>
              </a:spcAft>
              <a:defRPr/>
            </a:pPr>
            <a:endParaRPr lang="en-US" sz="1800" dirty="0"/>
          </a:p>
          <a:p>
            <a:pPr fontAlgn="auto">
              <a:spcAft>
                <a:spcPts val="0"/>
              </a:spcAft>
              <a:defRPr/>
            </a:pPr>
            <a:endParaRPr lang="en-US" sz="1800" dirty="0"/>
          </a:p>
          <a:p>
            <a:pPr fontAlgn="auto">
              <a:spcAft>
                <a:spcPts val="0"/>
              </a:spcAft>
              <a:defRPr/>
            </a:pPr>
            <a:endParaRPr lang="en-US" sz="18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800" b="1" dirty="0">
                <a:solidFill>
                  <a:srgbClr val="0070C0"/>
                </a:solidFill>
              </a:rPr>
              <a:t>  A: Trochanter major / Greater trochanter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8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100" dirty="0"/>
          </a:p>
        </p:txBody>
      </p:sp>
      <p:pic>
        <p:nvPicPr>
          <p:cNvPr id="16389" name="Obrázek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2930525"/>
            <a:ext cx="1389062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Přímá spojnice se šipkou 8"/>
          <p:cNvCxnSpPr/>
          <p:nvPr/>
        </p:nvCxnSpPr>
        <p:spPr>
          <a:xfrm>
            <a:off x="6364288" y="2990850"/>
            <a:ext cx="752475" cy="29845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44488" y="4264025"/>
            <a:ext cx="4491037" cy="1785938"/>
          </a:xfrm>
          <a:prstGeom prst="rect">
            <a:avLst/>
          </a:prstGeom>
        </p:spPr>
        <p:txBody>
          <a:bodyPr lIns="68580" tIns="34290" rIns="68580" bIns="3429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800" i="1" dirty="0"/>
              <a:t>Structural </a:t>
            </a:r>
            <a:r>
              <a:rPr lang="en-US" sz="1800" i="1" dirty="0" smtClean="0"/>
              <a:t>anatomy</a:t>
            </a:r>
            <a:r>
              <a:rPr lang="cs-CZ" sz="1800" i="1" dirty="0" smtClean="0"/>
              <a:t> </a:t>
            </a:r>
            <a:r>
              <a:rPr lang="en-US" sz="1800" i="1" dirty="0" smtClean="0"/>
              <a:t>– naming</a:t>
            </a:r>
            <a:r>
              <a:rPr lang="en-US" sz="1800" dirty="0" smtClean="0"/>
              <a:t>:</a:t>
            </a:r>
            <a:endParaRPr lang="en-US" sz="18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6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800" b="1" dirty="0"/>
              <a:t>Q: Which structure serves for </a:t>
            </a:r>
            <a:r>
              <a:rPr lang="en-US" sz="1800" b="1" dirty="0" err="1"/>
              <a:t>tendo</a:t>
            </a:r>
            <a:r>
              <a:rPr lang="en-US" sz="1800" b="1" dirty="0"/>
              <a:t> </a:t>
            </a:r>
            <a:r>
              <a:rPr lang="en-US" sz="1800" b="1" dirty="0" smtClean="0"/>
              <a:t>calcaneus/</a:t>
            </a:r>
            <a:r>
              <a:rPr lang="cs-CZ" sz="1800" b="1" dirty="0" err="1" smtClean="0"/>
              <a:t>A</a:t>
            </a:r>
            <a:r>
              <a:rPr lang="en-US" sz="1800" b="1" dirty="0" err="1" smtClean="0"/>
              <a:t>chilles</a:t>
            </a:r>
            <a:r>
              <a:rPr lang="en-US" sz="1800" b="1" dirty="0" smtClean="0"/>
              <a:t> </a:t>
            </a:r>
            <a:r>
              <a:rPr lang="en-US" sz="1800" b="1" dirty="0"/>
              <a:t>tendon attachment.</a:t>
            </a:r>
            <a:endParaRPr lang="en-US" sz="18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800" b="1" dirty="0">
                <a:solidFill>
                  <a:srgbClr val="0070C0"/>
                </a:solidFill>
              </a:rPr>
              <a:t>A: Tuber calcanei / Calcaneal tuberosity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8800" y="550863"/>
            <a:ext cx="7886700" cy="9937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Functional anatomy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654050" y="2386013"/>
            <a:ext cx="7886700" cy="3725862"/>
          </a:xfrm>
        </p:spPr>
        <p:txBody>
          <a:bodyPr/>
          <a:lstStyle/>
          <a:p>
            <a:pPr eaLnBrk="1" hangingPunct="1"/>
            <a:r>
              <a:rPr lang="cs-CZ" smtClean="0"/>
              <a:t>It is important part</a:t>
            </a:r>
            <a:r>
              <a:rPr lang="en-US" smtClean="0"/>
              <a:t> of </a:t>
            </a:r>
            <a:r>
              <a:rPr lang="cs-CZ" smtClean="0"/>
              <a:t>each </a:t>
            </a:r>
            <a:r>
              <a:rPr lang="en-US" smtClean="0"/>
              <a:t>test.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z="2700" b="1" smtClean="0"/>
              <a:t>	Q: What is the function of acetabulum?</a:t>
            </a:r>
          </a:p>
          <a:p>
            <a:pPr eaLnBrk="1" hangingPunct="1">
              <a:buFont typeface="Arial" charset="0"/>
              <a:buNone/>
            </a:pPr>
            <a:endParaRPr lang="en-US" sz="2700" b="1" smtClean="0"/>
          </a:p>
          <a:p>
            <a:pPr eaLnBrk="1" hangingPunct="1">
              <a:buFont typeface="Arial" charset="0"/>
              <a:buNone/>
            </a:pPr>
            <a:r>
              <a:rPr lang="en-US" sz="2700" b="1" smtClean="0">
                <a:solidFill>
                  <a:srgbClr val="0070C0"/>
                </a:solidFill>
              </a:rPr>
              <a:t>	A: Articular fossa for the hip joint.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8013" y="660400"/>
            <a:ext cx="7886700" cy="9937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Topographical anatomy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549275" y="2459038"/>
            <a:ext cx="7886700" cy="3854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important</a:t>
            </a:r>
            <a:r>
              <a:rPr lang="cs-CZ" dirty="0" smtClean="0"/>
              <a:t> part</a:t>
            </a:r>
            <a:r>
              <a:rPr lang="en-US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each</a:t>
            </a:r>
            <a:r>
              <a:rPr lang="en-US" sz="2600" dirty="0" smtClean="0"/>
              <a:t> test.</a:t>
            </a:r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dirty="0" smtClean="0"/>
              <a:t>Q: What passes in the sulcus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en-US" sz="2400" b="1" dirty="0" smtClean="0"/>
              <a:t> </a:t>
            </a:r>
            <a:r>
              <a:rPr lang="en-US" sz="2400" b="1" dirty="0" err="1" smtClean="0"/>
              <a:t>intertubercularis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humeri</a:t>
            </a:r>
            <a:r>
              <a:rPr lang="en-US" sz="2400" b="1" dirty="0" smtClean="0"/>
              <a:t>?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A: </a:t>
            </a:r>
            <a:r>
              <a:rPr lang="en-US" sz="2400" b="1" dirty="0" err="1" smtClean="0">
                <a:solidFill>
                  <a:srgbClr val="0070C0"/>
                </a:solidFill>
              </a:rPr>
              <a:t>tendo</a:t>
            </a:r>
            <a:r>
              <a:rPr lang="en-US" sz="2400" b="1" dirty="0" smtClean="0">
                <a:solidFill>
                  <a:srgbClr val="0070C0"/>
                </a:solidFill>
              </a:rPr>
              <a:t> cap</a:t>
            </a:r>
            <a:r>
              <a:rPr lang="cs-CZ" sz="2400" b="1" dirty="0" smtClean="0">
                <a:solidFill>
                  <a:srgbClr val="0070C0"/>
                </a:solidFill>
              </a:rPr>
              <a:t>i</a:t>
            </a:r>
            <a:r>
              <a:rPr lang="en-US" sz="2400" b="1" dirty="0" smtClean="0">
                <a:solidFill>
                  <a:srgbClr val="0070C0"/>
                </a:solidFill>
              </a:rPr>
              <a:t>t</a:t>
            </a:r>
            <a:r>
              <a:rPr lang="cs-CZ" sz="2400" b="1" dirty="0" err="1" smtClean="0">
                <a:solidFill>
                  <a:srgbClr val="0070C0"/>
                </a:solidFill>
              </a:rPr>
              <a:t>is</a:t>
            </a:r>
            <a:r>
              <a:rPr lang="en-US" sz="2400" b="1" dirty="0" smtClean="0">
                <a:solidFill>
                  <a:srgbClr val="0070C0"/>
                </a:solidFill>
              </a:rPr>
              <a:t> long</a:t>
            </a:r>
            <a:r>
              <a:rPr lang="cs-CZ" sz="2400" b="1" dirty="0" smtClean="0">
                <a:solidFill>
                  <a:srgbClr val="0070C0"/>
                </a:solidFill>
              </a:rPr>
              <a:t>i</a:t>
            </a:r>
            <a:br>
              <a:rPr lang="cs-CZ" sz="2400" b="1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muscul</a:t>
            </a:r>
            <a:r>
              <a:rPr lang="cs-CZ" sz="2400" b="1" dirty="0" smtClean="0">
                <a:solidFill>
                  <a:srgbClr val="0070C0"/>
                </a:solidFill>
              </a:rPr>
              <a:t>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bic</a:t>
            </a:r>
            <a:r>
              <a:rPr lang="cs-CZ" sz="2400" b="1" dirty="0" err="1" smtClean="0">
                <a:solidFill>
                  <a:srgbClr val="0070C0"/>
                </a:solidFill>
              </a:rPr>
              <a:t>ipitis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brachii</a:t>
            </a:r>
            <a:r>
              <a:rPr lang="en-US" sz="2400" b="1" dirty="0" smtClean="0">
                <a:solidFill>
                  <a:srgbClr val="0070C0"/>
                </a:solidFill>
              </a:rPr>
              <a:t> /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 tendon of long head of biceps </a:t>
            </a:r>
            <a:r>
              <a:rPr lang="en-US" sz="2400" b="1" dirty="0" err="1" smtClean="0">
                <a:solidFill>
                  <a:srgbClr val="0070C0"/>
                </a:solidFill>
              </a:rPr>
              <a:t>brachii</a:t>
            </a:r>
            <a:endParaRPr lang="en-US" sz="2400" b="1" dirty="0" smtClean="0">
              <a:solidFill>
                <a:srgbClr val="0070C0"/>
              </a:solidFill>
            </a:endParaRPr>
          </a:p>
        </p:txBody>
      </p:sp>
      <p:pic>
        <p:nvPicPr>
          <p:cNvPr id="18435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7350" y="2762250"/>
            <a:ext cx="1981200" cy="304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Přímá spojnice se šipkou 4"/>
          <p:cNvCxnSpPr/>
          <p:nvPr/>
        </p:nvCxnSpPr>
        <p:spPr>
          <a:xfrm>
            <a:off x="5718175" y="3376613"/>
            <a:ext cx="1752600" cy="11747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513" y="546100"/>
            <a:ext cx="7886700" cy="9937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Imaging anatomy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290513" y="1947863"/>
            <a:ext cx="8520112" cy="35925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Usually </a:t>
            </a:r>
            <a:r>
              <a:rPr lang="en-US" smtClean="0"/>
              <a:t>1-5 questions of labeling structures</a:t>
            </a:r>
            <a:r>
              <a:rPr lang="cs-CZ" smtClean="0"/>
              <a:t/>
            </a:r>
            <a:br>
              <a:rPr lang="cs-CZ" smtClean="0"/>
            </a:br>
            <a:r>
              <a:rPr lang="en-US" smtClean="0"/>
              <a:t> on a normal X-ray, CT, MRI.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mtClean="0"/>
              <a:t>                                             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mtClean="0"/>
              <a:t>                                  </a:t>
            </a:r>
            <a:r>
              <a:rPr lang="cs-CZ" smtClean="0"/>
              <a:t>  	 </a:t>
            </a:r>
            <a:r>
              <a:rPr lang="en-US" sz="2400" b="1" smtClean="0">
                <a:solidFill>
                  <a:srgbClr val="0070C0"/>
                </a:solidFill>
              </a:rPr>
              <a:t>A: Epicondylus medialis humeri /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smtClean="0">
                <a:solidFill>
                  <a:srgbClr val="0070C0"/>
                </a:solidFill>
              </a:rPr>
              <a:t>                                   </a:t>
            </a:r>
            <a:r>
              <a:rPr lang="cs-CZ" sz="2400" b="1" smtClean="0">
                <a:solidFill>
                  <a:srgbClr val="0070C0"/>
                </a:solidFill>
              </a:rPr>
              <a:t>           </a:t>
            </a:r>
            <a:r>
              <a:rPr lang="en-US" sz="2400" b="1" smtClean="0">
                <a:solidFill>
                  <a:srgbClr val="0070C0"/>
                </a:solidFill>
              </a:rPr>
              <a:t>Medial epicondyle of humerus. </a:t>
            </a:r>
          </a:p>
        </p:txBody>
      </p:sp>
      <p:pic>
        <p:nvPicPr>
          <p:cNvPr id="19459" name="Obrázek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2975" y="3148013"/>
            <a:ext cx="2133600" cy="291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nice se šipkou 5"/>
          <p:cNvCxnSpPr/>
          <p:nvPr/>
        </p:nvCxnSpPr>
        <p:spPr>
          <a:xfrm flipH="1">
            <a:off x="2925763" y="3833813"/>
            <a:ext cx="668337" cy="52228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1763" y="371475"/>
            <a:ext cx="8937625" cy="9937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 anatomy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5600" y="1495425"/>
            <a:ext cx="8491538" cy="4956175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Questions on clinical applications of anatomical </a:t>
            </a:r>
            <a:r>
              <a:rPr lang="en-US" sz="2200" dirty="0" smtClean="0"/>
              <a:t>concepts</a:t>
            </a:r>
            <a:r>
              <a:rPr lang="cs-CZ" sz="2200" dirty="0" smtClean="0"/>
              <a:t> </a:t>
            </a:r>
            <a:r>
              <a:rPr lang="en-US" sz="2200" dirty="0" smtClean="0"/>
              <a:t>related </a:t>
            </a:r>
            <a:r>
              <a:rPr lang="en-US" sz="2200" dirty="0"/>
              <a:t>to basic medical application and not advanced </a:t>
            </a:r>
            <a:r>
              <a:rPr lang="en-US" sz="2200" dirty="0" smtClean="0"/>
              <a:t>pathologic</a:t>
            </a:r>
            <a:r>
              <a:rPr lang="cs-CZ" sz="2200" dirty="0" smtClean="0"/>
              <a:t>al</a:t>
            </a:r>
            <a:r>
              <a:rPr lang="en-US" sz="2200" dirty="0" smtClean="0"/>
              <a:t> </a:t>
            </a:r>
            <a:r>
              <a:rPr lang="en-US" sz="2200" dirty="0"/>
              <a:t>nor surgical concepts. These clinical notes were mentioned during lectures and practical </a:t>
            </a:r>
            <a:r>
              <a:rPr lang="en-US" sz="2200" dirty="0" smtClean="0"/>
              <a:t>seminars</a:t>
            </a:r>
            <a:r>
              <a:rPr lang="cs-CZ" sz="2200" dirty="0" smtClean="0"/>
              <a:t> and a</a:t>
            </a:r>
            <a:r>
              <a:rPr lang="en-US" sz="2200" dirty="0" smtClean="0"/>
              <a:t>re </a:t>
            </a:r>
            <a:r>
              <a:rPr lang="en-US" sz="2200" dirty="0"/>
              <a:t>found in your textbooks and listed under clinical notes on the test information webpage. 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800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000" b="1" dirty="0"/>
              <a:t>Q: What is </a:t>
            </a:r>
            <a:r>
              <a:rPr lang="cs-CZ" sz="3000" b="1" dirty="0" err="1" smtClean="0"/>
              <a:t>the</a:t>
            </a:r>
            <a:r>
              <a:rPr lang="cs-CZ" sz="3000" b="1" dirty="0" smtClean="0"/>
              <a:t> background </a:t>
            </a:r>
            <a:r>
              <a:rPr lang="cs-CZ" sz="3000" b="1" dirty="0" err="1" smtClean="0"/>
              <a:t>for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the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carpal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tunnel</a:t>
            </a:r>
            <a:r>
              <a:rPr lang="cs-CZ" sz="3000" b="1" dirty="0" smtClean="0"/>
              <a:t> syndrome</a:t>
            </a:r>
            <a:r>
              <a:rPr lang="en-US" sz="3000" b="1" dirty="0" smtClean="0"/>
              <a:t>?</a:t>
            </a:r>
            <a:endParaRPr lang="en-US" sz="3000" b="1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050" b="1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0070C0"/>
                </a:solidFill>
              </a:rPr>
              <a:t>A:</a:t>
            </a:r>
            <a:r>
              <a:rPr lang="en-US" b="1" dirty="0">
                <a:solidFill>
                  <a:srgbClr val="0070C0"/>
                </a:solidFill>
              </a:rPr>
              <a:t> </a:t>
            </a:r>
            <a:r>
              <a:rPr lang="cs-CZ" b="1" dirty="0" err="1" smtClean="0">
                <a:solidFill>
                  <a:srgbClr val="0070C0"/>
                </a:solidFill>
              </a:rPr>
              <a:t>Compression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of</a:t>
            </a:r>
            <a:r>
              <a:rPr lang="cs-CZ" b="1" dirty="0" smtClean="0">
                <a:solidFill>
                  <a:srgbClr val="0070C0"/>
                </a:solidFill>
              </a:rPr>
              <a:t> soft </a:t>
            </a:r>
            <a:r>
              <a:rPr lang="cs-CZ" b="1" dirty="0" err="1" smtClean="0">
                <a:solidFill>
                  <a:srgbClr val="0070C0"/>
                </a:solidFill>
              </a:rPr>
              <a:t>median</a:t>
            </a:r>
            <a:r>
              <a:rPr lang="cs-CZ" b="1" dirty="0" smtClean="0">
                <a:solidFill>
                  <a:srgbClr val="0070C0"/>
                </a:solidFill>
              </a:rPr>
              <a:t> nerve / </a:t>
            </a:r>
            <a:r>
              <a:rPr lang="cs-CZ" b="1" dirty="0" err="1" smtClean="0">
                <a:solidFill>
                  <a:srgbClr val="0070C0"/>
                </a:solidFill>
              </a:rPr>
              <a:t>nervus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medianus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against</a:t>
            </a:r>
            <a:r>
              <a:rPr lang="cs-CZ" b="1" dirty="0" smtClean="0">
                <a:solidFill>
                  <a:srgbClr val="0070C0"/>
                </a:solidFill>
              </a:rPr>
              <a:t> hard </a:t>
            </a:r>
            <a:r>
              <a:rPr lang="cs-CZ" b="1" dirty="0" err="1" smtClean="0">
                <a:solidFill>
                  <a:srgbClr val="0070C0"/>
                </a:solidFill>
              </a:rPr>
              <a:t>structures</a:t>
            </a:r>
            <a:r>
              <a:rPr lang="cs-CZ" b="1" dirty="0" smtClean="0">
                <a:solidFill>
                  <a:srgbClr val="0070C0"/>
                </a:solidFill>
              </a:rPr>
              <a:t> and </a:t>
            </a:r>
            <a:r>
              <a:rPr lang="cs-CZ" b="1" dirty="0" err="1" smtClean="0">
                <a:solidFill>
                  <a:srgbClr val="0070C0"/>
                </a:solidFill>
              </a:rPr>
              <a:t>walls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of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the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carpal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canal</a:t>
            </a:r>
            <a:r>
              <a:rPr lang="cs-CZ" b="1" dirty="0" smtClean="0">
                <a:solidFill>
                  <a:srgbClr val="0070C0"/>
                </a:solidFill>
              </a:rPr>
              <a:t> / </a:t>
            </a:r>
            <a:r>
              <a:rPr lang="cs-CZ" b="1" dirty="0" err="1" smtClean="0">
                <a:solidFill>
                  <a:srgbClr val="0070C0"/>
                </a:solidFill>
              </a:rPr>
              <a:t>canalis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carpi</a:t>
            </a:r>
            <a:r>
              <a:rPr lang="cs-CZ" b="1" dirty="0" smtClean="0">
                <a:solidFill>
                  <a:srgbClr val="0070C0"/>
                </a:solidFill>
              </a:rPr>
              <a:t>.</a:t>
            </a:r>
            <a:endParaRPr lang="en-US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1975" y="523875"/>
            <a:ext cx="7886700" cy="9937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Microscopic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anatomy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>
          <a:xfrm>
            <a:off x="355600" y="2084388"/>
            <a:ext cx="8489950" cy="3641725"/>
          </a:xfrm>
        </p:spPr>
        <p:txBody>
          <a:bodyPr/>
          <a:lstStyle/>
          <a:p>
            <a:pPr eaLnBrk="1" hangingPunct="1"/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en-US" dirty="0" smtClean="0"/>
              <a:t>1-3 questions </a:t>
            </a:r>
            <a:endParaRPr lang="cs-CZ" dirty="0" smtClean="0"/>
          </a:p>
          <a:p>
            <a:pPr eaLnBrk="1" hangingPunct="1"/>
            <a:r>
              <a:rPr lang="en-US" dirty="0" smtClean="0"/>
              <a:t>Basic ultrastructural component</a:t>
            </a:r>
            <a:r>
              <a:rPr lang="cs-CZ" dirty="0" smtClean="0"/>
              <a:t>s</a:t>
            </a:r>
            <a:endParaRPr lang="en-US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r>
              <a:rPr lang="en-US" sz="2700" b="1" dirty="0" smtClean="0"/>
              <a:t>	Q: </a:t>
            </a:r>
            <a:r>
              <a:rPr lang="en-US" sz="2700" b="1" dirty="0" err="1" smtClean="0"/>
              <a:t>Wh</a:t>
            </a:r>
            <a:r>
              <a:rPr lang="cs-CZ" sz="2700" b="1" dirty="0" err="1" smtClean="0"/>
              <a:t>ich</a:t>
            </a:r>
            <a:r>
              <a:rPr lang="cs-CZ" sz="2700" b="1" dirty="0" smtClean="0"/>
              <a:t> </a:t>
            </a:r>
            <a:r>
              <a:rPr lang="cs-CZ" sz="2700" b="1" dirty="0" err="1" smtClean="0"/>
              <a:t>kind</a:t>
            </a:r>
            <a:r>
              <a:rPr lang="cs-CZ" sz="2700" b="1" dirty="0" smtClean="0"/>
              <a:t> </a:t>
            </a:r>
            <a:r>
              <a:rPr lang="cs-CZ" sz="2700" b="1" dirty="0" err="1" smtClean="0"/>
              <a:t>of</a:t>
            </a:r>
            <a:r>
              <a:rPr lang="cs-CZ" sz="2700" b="1" dirty="0" smtClean="0"/>
              <a:t> </a:t>
            </a:r>
            <a:r>
              <a:rPr lang="cs-CZ" sz="2700" b="1" dirty="0" err="1" smtClean="0"/>
              <a:t>cartilage</a:t>
            </a:r>
            <a:r>
              <a:rPr lang="cs-CZ" sz="2700" b="1" dirty="0" smtClean="0"/>
              <a:t> </a:t>
            </a:r>
            <a:r>
              <a:rPr lang="en-US" sz="2700" b="1" dirty="0" smtClean="0"/>
              <a:t>covers</a:t>
            </a:r>
            <a:r>
              <a:rPr lang="cs-CZ" sz="2700" b="1" dirty="0" smtClean="0"/>
              <a:t> </a:t>
            </a:r>
            <a:r>
              <a:rPr lang="cs-CZ" sz="2700" b="1" dirty="0" err="1" smtClean="0"/>
              <a:t>the</a:t>
            </a:r>
            <a:r>
              <a:rPr lang="cs-CZ" sz="2700" b="1" dirty="0" smtClean="0"/>
              <a:t> </a:t>
            </a:r>
            <a:r>
              <a:rPr lang="cs-CZ" sz="2700" b="1" dirty="0" err="1" smtClean="0"/>
              <a:t>articular</a:t>
            </a:r>
            <a:r>
              <a:rPr lang="cs-CZ" sz="2700" b="1" dirty="0" smtClean="0"/>
              <a:t> </a:t>
            </a:r>
            <a:r>
              <a:rPr lang="cs-CZ" sz="2700" b="1" dirty="0" err="1" smtClean="0"/>
              <a:t>surface</a:t>
            </a:r>
            <a:r>
              <a:rPr lang="en-US" sz="2700" b="1" dirty="0" smtClean="0"/>
              <a:t> of </a:t>
            </a:r>
            <a:r>
              <a:rPr lang="en-US" sz="2700" b="1" dirty="0" smtClean="0"/>
              <a:t>bones?</a:t>
            </a:r>
          </a:p>
          <a:p>
            <a:pPr eaLnBrk="1" hangingPunct="1">
              <a:buFont typeface="Arial" charset="0"/>
              <a:buNone/>
            </a:pPr>
            <a:endParaRPr lang="en-US" sz="2700" b="1" dirty="0" smtClean="0"/>
          </a:p>
          <a:p>
            <a:pPr eaLnBrk="1" hangingPunct="1">
              <a:buFont typeface="Arial" charset="0"/>
              <a:buNone/>
            </a:pPr>
            <a:r>
              <a:rPr lang="en-US" sz="2700" b="1" dirty="0" smtClean="0">
                <a:solidFill>
                  <a:srgbClr val="0070C0"/>
                </a:solidFill>
              </a:rPr>
              <a:t>	A: </a:t>
            </a:r>
            <a:r>
              <a:rPr lang="cs-CZ" sz="2700" b="1" dirty="0" err="1" smtClean="0">
                <a:solidFill>
                  <a:srgbClr val="0070C0"/>
                </a:solidFill>
              </a:rPr>
              <a:t>Hyaline</a:t>
            </a:r>
            <a:r>
              <a:rPr lang="cs-CZ" sz="2700" b="1" dirty="0" smtClean="0">
                <a:solidFill>
                  <a:srgbClr val="0070C0"/>
                </a:solidFill>
              </a:rPr>
              <a:t> </a:t>
            </a:r>
            <a:r>
              <a:rPr lang="cs-CZ" sz="2700" b="1" dirty="0" err="1" smtClean="0">
                <a:solidFill>
                  <a:srgbClr val="0070C0"/>
                </a:solidFill>
              </a:rPr>
              <a:t>cartilage</a:t>
            </a:r>
            <a:endParaRPr lang="en-US" sz="27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443</TotalTime>
  <Words>508</Words>
  <Application>Microsoft Office PowerPoint</Application>
  <PresentationFormat>Předvádění na obrazovce (4:3)</PresentationFormat>
  <Paragraphs>94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Anatomy  Written Tests</vt:lpstr>
      <vt:lpstr>Disclaimer</vt:lpstr>
      <vt:lpstr>General anatomy</vt:lpstr>
      <vt:lpstr>Structural anatomy</vt:lpstr>
      <vt:lpstr>Functional anatomy</vt:lpstr>
      <vt:lpstr>Topographical anatomy</vt:lpstr>
      <vt:lpstr>Imaging anatomy</vt:lpstr>
      <vt:lpstr>Clinical anatomy</vt:lpstr>
      <vt:lpstr>Microscopic anatomy</vt:lpstr>
      <vt:lpstr>Embryology/Development anatomy</vt:lpstr>
      <vt:lpstr>In depth questions</vt:lpstr>
      <vt:lpstr>Schemes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Azzat</dc:creator>
  <cp:lastModifiedBy>Azzat</cp:lastModifiedBy>
  <cp:revision>50</cp:revision>
  <dcterms:created xsi:type="dcterms:W3CDTF">2018-10-12T11:21:38Z</dcterms:created>
  <dcterms:modified xsi:type="dcterms:W3CDTF">2018-10-23T08:33:33Z</dcterms:modified>
</cp:coreProperties>
</file>